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2" r:id="rId4"/>
  </p:sldMasterIdLst>
  <p:notesMasterIdLst>
    <p:notesMasterId r:id="rId19"/>
  </p:notesMasterIdLst>
  <p:handoutMasterIdLst>
    <p:handoutMasterId r:id="rId20"/>
  </p:handoutMasterIdLst>
  <p:sldIdLst>
    <p:sldId id="2147376723" r:id="rId5"/>
    <p:sldId id="2147376728" r:id="rId6"/>
    <p:sldId id="2147376729" r:id="rId7"/>
    <p:sldId id="2147376730" r:id="rId8"/>
    <p:sldId id="2147376732" r:id="rId9"/>
    <p:sldId id="2147376731" r:id="rId10"/>
    <p:sldId id="2147376733" r:id="rId11"/>
    <p:sldId id="2147376735" r:id="rId12"/>
    <p:sldId id="2147376736" r:id="rId13"/>
    <p:sldId id="2147376738" r:id="rId14"/>
    <p:sldId id="2147376739" r:id="rId15"/>
    <p:sldId id="2147376686" r:id="rId16"/>
    <p:sldId id="2147376740" r:id="rId17"/>
    <p:sldId id="2147376737" r:id="rId18"/>
  </p:sldIdLst>
  <p:sldSz cx="9144000" cy="5143500" type="screen16x9"/>
  <p:notesSz cx="6858000" cy="9926638"/>
  <p:custDataLst>
    <p:tags r:id="rId21"/>
  </p:custDataLst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mmon use slides" id="{40B0634F-DB57-4A23-84B5-73A84145803D}">
          <p14:sldIdLst>
            <p14:sldId id="2147376723"/>
            <p14:sldId id="2147376728"/>
            <p14:sldId id="2147376729"/>
            <p14:sldId id="2147376730"/>
            <p14:sldId id="2147376732"/>
            <p14:sldId id="2147376731"/>
            <p14:sldId id="2147376733"/>
            <p14:sldId id="2147376735"/>
            <p14:sldId id="2147376736"/>
            <p14:sldId id="2147376738"/>
            <p14:sldId id="2147376739"/>
            <p14:sldId id="2147376686"/>
            <p14:sldId id="2147376740"/>
            <p14:sldId id="2147376737"/>
          </p14:sldIdLst>
        </p14:section>
      </p14:sectionLst>
    </p:ext>
    <p:ext uri="{EFAFB233-063F-42B5-8137-9DF3F51BA10A}">
      <p15:sldGuideLst xmlns:p15="http://schemas.microsoft.com/office/powerpoint/2012/main">
        <p15:guide id="3" pos="4468" userDrawn="1">
          <p15:clr>
            <a:srgbClr val="A4A3A4"/>
          </p15:clr>
        </p15:guide>
        <p15:guide id="4" orient="horz" pos="10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9FB5D12-584F-2708-B4C7-E7FE1060FFD3}" name="Rácz Katalin (UniCredit Bank – H)" initials="RK(B–H" userId="S::Katalin.Racz@unicreditgroup.hu::84a3d25c-2558-4727-a53a-f8f598aad5cf" providerId="AD"/>
  <p188:author id="{43E0613A-BC9D-83E3-8AAD-FA3B99329BE0}" name="Móczik Lajos László (UniCredit Bank – H)" initials="MLL(B–H" userId="S::LajosLaszlo.Moczik@unicreditgroup.hu::5f1dda81-5207-48fd-b73a-f62927b85b11" providerId="AD"/>
  <p188:author id="{FED8046C-2672-5E77-8E07-676038FC18DD}" name="Kékesi András (UniCredit Bank – H)" initials="KA(B–H" userId="S::Andras.Kekesi@unicreditgroup.hu::47708822-a24d-4978-8fae-034ab9c677a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ugliani Eleonora (UniCredit)" initials="TE(" lastIdx="11" clrIdx="0">
    <p:extLst>
      <p:ext uri="{19B8F6BF-5375-455C-9EA6-DF929625EA0E}">
        <p15:presenceInfo xmlns:p15="http://schemas.microsoft.com/office/powerpoint/2012/main" userId="S::ELEONORA.TUGLIANI@unicredit.eu::7f52b55f-f7c1-4f32-8aec-dd2434f511b9" providerId="AD"/>
      </p:ext>
    </p:extLst>
  </p:cmAuthor>
  <p:cmAuthor id="2" name="Swart Mirjam (UniCredit)" initials="SM(" lastIdx="1" clrIdx="1">
    <p:extLst>
      <p:ext uri="{19B8F6BF-5375-455C-9EA6-DF929625EA0E}">
        <p15:presenceInfo xmlns:p15="http://schemas.microsoft.com/office/powerpoint/2012/main" userId="S::MIRJAM.SWART@unicredit.eu::0fb397b8-c659-44a1-a6ab-e54f4d93090c" providerId="AD"/>
      </p:ext>
    </p:extLst>
  </p:cmAuthor>
  <p:cmAuthor id="3" name="Rexer Andrea (HVB - UniCredit)" initials="RA(-U" lastIdx="17" clrIdx="2">
    <p:extLst>
      <p:ext uri="{19B8F6BF-5375-455C-9EA6-DF929625EA0E}">
        <p15:presenceInfo xmlns:p15="http://schemas.microsoft.com/office/powerpoint/2012/main" userId="S::Andrea.Rexer@unicredit.de::29f05781-0edb-45e3-9a59-2f59129e3b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1A"/>
    <a:srgbClr val="F6B2BA"/>
    <a:srgbClr val="666666"/>
    <a:srgbClr val="004F95"/>
    <a:srgbClr val="FDC300"/>
    <a:srgbClr val="999999"/>
    <a:srgbClr val="B381B3"/>
    <a:srgbClr val="87BAE4"/>
    <a:srgbClr val="7757A4"/>
    <a:srgbClr val="BFEB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E3FDE45-AF77-4B5C-9715-49D594BDF05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07" autoAdjust="0"/>
  </p:normalViewPr>
  <p:slideViewPr>
    <p:cSldViewPr snapToGrid="0">
      <p:cViewPr varScale="1">
        <p:scale>
          <a:sx n="140" d="100"/>
          <a:sy n="140" d="100"/>
        </p:scale>
        <p:origin x="198" y="114"/>
      </p:cViewPr>
      <p:guideLst>
        <p:guide pos="4468"/>
        <p:guide orient="horz" pos="1076"/>
      </p:guideLst>
    </p:cSldViewPr>
  </p:slideViewPr>
  <p:outlineViewPr>
    <p:cViewPr>
      <p:scale>
        <a:sx n="33" d="100"/>
        <a:sy n="33" d="100"/>
      </p:scale>
      <p:origin x="0" y="-1225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936"/>
    </p:cViewPr>
  </p:sorterViewPr>
  <p:notesViewPr>
    <p:cSldViewPr snapToGrid="0">
      <p:cViewPr varScale="1">
        <p:scale>
          <a:sx n="39" d="100"/>
          <a:sy n="39" d="100"/>
        </p:scale>
        <p:origin x="308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B4CA40-A9E5-4A63-9020-FD2F497825F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DB3AF0E7-3631-432A-8DA5-79A9AD7C1B19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u-HU" sz="900" b="1" dirty="0">
              <a:solidFill>
                <a:schemeClr val="bg1"/>
              </a:solidFill>
              <a:effectLst/>
              <a:latin typeface="+mj-lt"/>
            </a:rPr>
            <a:t>Nyisson a társasház részére HUF számlát Közös Érték számlacsomagban és/vagy nyisson nálunk Ön kedvezményes lakossági számlacsomagjaink közül</a:t>
          </a:r>
        </a:p>
      </dgm:t>
    </dgm:pt>
    <dgm:pt modelId="{0EB5F759-21E1-4367-8797-C9492C3B64C9}" type="parTrans" cxnId="{495658F9-C7D3-4C1D-BB51-037CCE654FD4}">
      <dgm:prSet/>
      <dgm:spPr/>
      <dgm:t>
        <a:bodyPr/>
        <a:lstStyle/>
        <a:p>
          <a:endParaRPr lang="hu-HU"/>
        </a:p>
      </dgm:t>
    </dgm:pt>
    <dgm:pt modelId="{6BDDA6E6-EE71-4DDC-81CD-48F27833BE27}" type="sibTrans" cxnId="{495658F9-C7D3-4C1D-BB51-037CCE654FD4}">
      <dgm:prSet/>
      <dgm:spPr/>
      <dgm:t>
        <a:bodyPr/>
        <a:lstStyle/>
        <a:p>
          <a:endParaRPr lang="hu-HU"/>
        </a:p>
      </dgm:t>
    </dgm:pt>
    <dgm:pt modelId="{CF0EBC46-B6BD-48E7-8364-C1E948F98D8A}">
      <dgm:prSet phldrT="[Text]"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u-HU" sz="900" b="1" dirty="0">
              <a:solidFill>
                <a:schemeClr val="bg1"/>
              </a:solidFill>
              <a:latin typeface="+mj-lt"/>
            </a:rPr>
            <a:t>Ajánlja más, általa képviselt társasházaknak</a:t>
          </a:r>
        </a:p>
      </dgm:t>
    </dgm:pt>
    <dgm:pt modelId="{538515DB-8F0E-40CE-9B82-1D905A56A584}" type="parTrans" cxnId="{50F7AE3F-CA77-4E8E-8B5C-D0BA825A9947}">
      <dgm:prSet/>
      <dgm:spPr/>
      <dgm:t>
        <a:bodyPr/>
        <a:lstStyle/>
        <a:p>
          <a:endParaRPr lang="hu-HU"/>
        </a:p>
      </dgm:t>
    </dgm:pt>
    <dgm:pt modelId="{CE085233-52AD-4DC7-B4A2-FF8C5E88FDB0}" type="sibTrans" cxnId="{50F7AE3F-CA77-4E8E-8B5C-D0BA825A9947}">
      <dgm:prSet/>
      <dgm:spPr/>
      <dgm:t>
        <a:bodyPr/>
        <a:lstStyle/>
        <a:p>
          <a:endParaRPr lang="hu-HU"/>
        </a:p>
      </dgm:t>
    </dgm:pt>
    <dgm:pt modelId="{82A0C31A-5198-4584-87DC-384765ED01FB}">
      <dgm:prSet phldrT="[Text]"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u-HU" sz="900" b="1" dirty="0">
              <a:solidFill>
                <a:schemeClr val="bg1"/>
              </a:solidFill>
              <a:latin typeface="+mj-lt"/>
            </a:rPr>
            <a:t>Töltse le az ajánlókártyát a www.unicreditbank.hu/ajanlomabankom oldalról.</a:t>
          </a:r>
          <a:endParaRPr lang="hu-HU" sz="900" b="1" dirty="0">
            <a:solidFill>
              <a:schemeClr val="bg1"/>
            </a:solidFill>
          </a:endParaRPr>
        </a:p>
      </dgm:t>
    </dgm:pt>
    <dgm:pt modelId="{8C562F41-3B61-453C-B9A5-218D6AC4D359}" type="parTrans" cxnId="{1CB25668-7A2A-4351-BA18-24C0F032784A}">
      <dgm:prSet/>
      <dgm:spPr/>
      <dgm:t>
        <a:bodyPr/>
        <a:lstStyle/>
        <a:p>
          <a:endParaRPr lang="hu-HU"/>
        </a:p>
      </dgm:t>
    </dgm:pt>
    <dgm:pt modelId="{951CFAA6-A982-432F-B0A0-4DC818035F0D}" type="sibTrans" cxnId="{1CB25668-7A2A-4351-BA18-24C0F032784A}">
      <dgm:prSet/>
      <dgm:spPr/>
      <dgm:t>
        <a:bodyPr/>
        <a:lstStyle/>
        <a:p>
          <a:endParaRPr lang="hu-HU"/>
        </a:p>
      </dgm:t>
    </dgm:pt>
    <dgm:pt modelId="{A8CE2C1F-5799-4620-92F8-00C6D9B4E77A}">
      <dgm:prSet phldrT="[Text]"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u-HU" sz="900" b="1" dirty="0">
              <a:solidFill>
                <a:schemeClr val="bg1"/>
              </a:solidFill>
              <a:latin typeface="+mj-lt"/>
            </a:rPr>
            <a:t>Az ajánló és az ajánlott adataival kitöltött és aláírt kártyát a számlanyitáskor az ajánlott adja le bármely</a:t>
          </a:r>
          <a:endParaRPr lang="hu-HU" sz="900" b="1" dirty="0">
            <a:solidFill>
              <a:schemeClr val="bg1"/>
            </a:solidFill>
          </a:endParaRPr>
        </a:p>
      </dgm:t>
    </dgm:pt>
    <dgm:pt modelId="{01332024-4EB2-4C60-A745-DB33D2D369EB}" type="parTrans" cxnId="{23964F4C-1B36-41D5-8CD4-8693C57EC06B}">
      <dgm:prSet/>
      <dgm:spPr/>
      <dgm:t>
        <a:bodyPr/>
        <a:lstStyle/>
        <a:p>
          <a:endParaRPr lang="hu-HU"/>
        </a:p>
      </dgm:t>
    </dgm:pt>
    <dgm:pt modelId="{FE914B42-4130-49FC-A32F-9BC6EBF75E6E}" type="sibTrans" cxnId="{23964F4C-1B36-41D5-8CD4-8693C57EC06B}">
      <dgm:prSet/>
      <dgm:spPr/>
      <dgm:t>
        <a:bodyPr/>
        <a:lstStyle/>
        <a:p>
          <a:endParaRPr lang="hu-HU"/>
        </a:p>
      </dgm:t>
    </dgm:pt>
    <dgm:pt modelId="{9E3BADB1-03A9-4A08-B263-D9614E678C69}">
      <dgm:prSet phldrT="[Text]"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u-HU" sz="900" b="1" dirty="0">
              <a:solidFill>
                <a:schemeClr val="bg1"/>
              </a:solidFill>
              <a:latin typeface="+mj-lt"/>
            </a:rPr>
            <a:t>UniCredit fiókunkban, vagy töltse fel azt az lakossági online számlanyitás vagy online számlaigénylési folyamatban weboldalunkon.</a:t>
          </a:r>
        </a:p>
      </dgm:t>
    </dgm:pt>
    <dgm:pt modelId="{7B0F16A8-CBDC-4EE1-A173-7AB5A5F4774D}" type="parTrans" cxnId="{D269FC33-2956-442C-894C-EF97E728A638}">
      <dgm:prSet/>
      <dgm:spPr/>
      <dgm:t>
        <a:bodyPr/>
        <a:lstStyle/>
        <a:p>
          <a:endParaRPr lang="hu-HU"/>
        </a:p>
      </dgm:t>
    </dgm:pt>
    <dgm:pt modelId="{A992635D-A97E-466E-929D-BE2762B7942B}" type="sibTrans" cxnId="{D269FC33-2956-442C-894C-EF97E728A638}">
      <dgm:prSet/>
      <dgm:spPr/>
      <dgm:t>
        <a:bodyPr/>
        <a:lstStyle/>
        <a:p>
          <a:endParaRPr lang="hu-HU"/>
        </a:p>
      </dgm:t>
    </dgm:pt>
    <dgm:pt modelId="{8BA93573-95BF-483F-8385-7BC5D43D6E1D}" type="pres">
      <dgm:prSet presAssocID="{3FB4CA40-A9E5-4A63-9020-FD2F497825F5}" presName="Name0" presStyleCnt="0">
        <dgm:presLayoutVars>
          <dgm:dir/>
          <dgm:resizeHandles val="exact"/>
        </dgm:presLayoutVars>
      </dgm:prSet>
      <dgm:spPr/>
    </dgm:pt>
    <dgm:pt modelId="{E82CA998-3BEB-42E6-813A-8B911C596AA1}" type="pres">
      <dgm:prSet presAssocID="{DB3AF0E7-3631-432A-8DA5-79A9AD7C1B19}" presName="node" presStyleLbl="node1" presStyleIdx="0" presStyleCnt="5">
        <dgm:presLayoutVars>
          <dgm:bulletEnabled val="1"/>
        </dgm:presLayoutVars>
      </dgm:prSet>
      <dgm:spPr/>
    </dgm:pt>
    <dgm:pt modelId="{9E70F6EB-5CC2-410A-A752-A6385E7A6D0B}" type="pres">
      <dgm:prSet presAssocID="{6BDDA6E6-EE71-4DDC-81CD-48F27833BE27}" presName="sibTrans" presStyleLbl="sibTrans2D1" presStyleIdx="0" presStyleCnt="4"/>
      <dgm:spPr/>
    </dgm:pt>
    <dgm:pt modelId="{ABC01C44-4731-4AAA-A447-78812436C4E5}" type="pres">
      <dgm:prSet presAssocID="{6BDDA6E6-EE71-4DDC-81CD-48F27833BE27}" presName="connectorText" presStyleLbl="sibTrans2D1" presStyleIdx="0" presStyleCnt="4"/>
      <dgm:spPr/>
    </dgm:pt>
    <dgm:pt modelId="{54B77DD7-2FB1-4E87-929A-D6B68BBE9EED}" type="pres">
      <dgm:prSet presAssocID="{CF0EBC46-B6BD-48E7-8364-C1E948F98D8A}" presName="node" presStyleLbl="node1" presStyleIdx="1" presStyleCnt="5">
        <dgm:presLayoutVars>
          <dgm:bulletEnabled val="1"/>
        </dgm:presLayoutVars>
      </dgm:prSet>
      <dgm:spPr/>
    </dgm:pt>
    <dgm:pt modelId="{22254A0A-8B2E-45B2-A668-160369941152}" type="pres">
      <dgm:prSet presAssocID="{CE085233-52AD-4DC7-B4A2-FF8C5E88FDB0}" presName="sibTrans" presStyleLbl="sibTrans2D1" presStyleIdx="1" presStyleCnt="4"/>
      <dgm:spPr/>
    </dgm:pt>
    <dgm:pt modelId="{B750F58B-A8BD-47E3-AC69-CD12CA56F983}" type="pres">
      <dgm:prSet presAssocID="{CE085233-52AD-4DC7-B4A2-FF8C5E88FDB0}" presName="connectorText" presStyleLbl="sibTrans2D1" presStyleIdx="1" presStyleCnt="4"/>
      <dgm:spPr/>
    </dgm:pt>
    <dgm:pt modelId="{6F5BB46A-96DF-4D73-BAF1-92EF303B0CB0}" type="pres">
      <dgm:prSet presAssocID="{82A0C31A-5198-4584-87DC-384765ED01FB}" presName="node" presStyleLbl="node1" presStyleIdx="2" presStyleCnt="5">
        <dgm:presLayoutVars>
          <dgm:bulletEnabled val="1"/>
        </dgm:presLayoutVars>
      </dgm:prSet>
      <dgm:spPr/>
    </dgm:pt>
    <dgm:pt modelId="{C63F0303-47C2-40E4-8273-441CF40D84CF}" type="pres">
      <dgm:prSet presAssocID="{951CFAA6-A982-432F-B0A0-4DC818035F0D}" presName="sibTrans" presStyleLbl="sibTrans2D1" presStyleIdx="2" presStyleCnt="4"/>
      <dgm:spPr/>
    </dgm:pt>
    <dgm:pt modelId="{CE262C96-9D66-4023-A279-9765C0A696C6}" type="pres">
      <dgm:prSet presAssocID="{951CFAA6-A982-432F-B0A0-4DC818035F0D}" presName="connectorText" presStyleLbl="sibTrans2D1" presStyleIdx="2" presStyleCnt="4"/>
      <dgm:spPr/>
    </dgm:pt>
    <dgm:pt modelId="{405B0BDB-C1CA-4174-B0E1-12467FDA280B}" type="pres">
      <dgm:prSet presAssocID="{A8CE2C1F-5799-4620-92F8-00C6D9B4E77A}" presName="node" presStyleLbl="node1" presStyleIdx="3" presStyleCnt="5">
        <dgm:presLayoutVars>
          <dgm:bulletEnabled val="1"/>
        </dgm:presLayoutVars>
      </dgm:prSet>
      <dgm:spPr/>
    </dgm:pt>
    <dgm:pt modelId="{8760DC94-2748-445E-B8C2-17A6D42BF597}" type="pres">
      <dgm:prSet presAssocID="{FE914B42-4130-49FC-A32F-9BC6EBF75E6E}" presName="sibTrans" presStyleLbl="sibTrans2D1" presStyleIdx="3" presStyleCnt="4"/>
      <dgm:spPr/>
    </dgm:pt>
    <dgm:pt modelId="{0A6AC868-438C-4397-9F32-D7C6901427B2}" type="pres">
      <dgm:prSet presAssocID="{FE914B42-4130-49FC-A32F-9BC6EBF75E6E}" presName="connectorText" presStyleLbl="sibTrans2D1" presStyleIdx="3" presStyleCnt="4"/>
      <dgm:spPr/>
    </dgm:pt>
    <dgm:pt modelId="{50320FED-B378-4262-929E-B805059F94D1}" type="pres">
      <dgm:prSet presAssocID="{9E3BADB1-03A9-4A08-B263-D9614E678C69}" presName="node" presStyleLbl="node1" presStyleIdx="4" presStyleCnt="5">
        <dgm:presLayoutVars>
          <dgm:bulletEnabled val="1"/>
        </dgm:presLayoutVars>
      </dgm:prSet>
      <dgm:spPr/>
    </dgm:pt>
  </dgm:ptLst>
  <dgm:cxnLst>
    <dgm:cxn modelId="{9A3D3C05-48BF-4602-8FB7-9B1689F33535}" type="presOf" srcId="{DB3AF0E7-3631-432A-8DA5-79A9AD7C1B19}" destId="{E82CA998-3BEB-42E6-813A-8B911C596AA1}" srcOrd="0" destOrd="0" presId="urn:microsoft.com/office/officeart/2005/8/layout/process1"/>
    <dgm:cxn modelId="{6173D020-F319-44A0-A05A-B7C46C8CE62A}" type="presOf" srcId="{FE914B42-4130-49FC-A32F-9BC6EBF75E6E}" destId="{0A6AC868-438C-4397-9F32-D7C6901427B2}" srcOrd="1" destOrd="0" presId="urn:microsoft.com/office/officeart/2005/8/layout/process1"/>
    <dgm:cxn modelId="{B78F2F22-4086-4662-9BB2-8B623C6C64AE}" type="presOf" srcId="{951CFAA6-A982-432F-B0A0-4DC818035F0D}" destId="{C63F0303-47C2-40E4-8273-441CF40D84CF}" srcOrd="0" destOrd="0" presId="urn:microsoft.com/office/officeart/2005/8/layout/process1"/>
    <dgm:cxn modelId="{37709926-1D97-41B9-B312-75556B403188}" type="presOf" srcId="{6BDDA6E6-EE71-4DDC-81CD-48F27833BE27}" destId="{9E70F6EB-5CC2-410A-A752-A6385E7A6D0B}" srcOrd="0" destOrd="0" presId="urn:microsoft.com/office/officeart/2005/8/layout/process1"/>
    <dgm:cxn modelId="{D269FC33-2956-442C-894C-EF97E728A638}" srcId="{3FB4CA40-A9E5-4A63-9020-FD2F497825F5}" destId="{9E3BADB1-03A9-4A08-B263-D9614E678C69}" srcOrd="4" destOrd="0" parTransId="{7B0F16A8-CBDC-4EE1-A173-7AB5A5F4774D}" sibTransId="{A992635D-A97E-466E-929D-BE2762B7942B}"/>
    <dgm:cxn modelId="{50F7AE3F-CA77-4E8E-8B5C-D0BA825A9947}" srcId="{3FB4CA40-A9E5-4A63-9020-FD2F497825F5}" destId="{CF0EBC46-B6BD-48E7-8364-C1E948F98D8A}" srcOrd="1" destOrd="0" parTransId="{538515DB-8F0E-40CE-9B82-1D905A56A584}" sibTransId="{CE085233-52AD-4DC7-B4A2-FF8C5E88FDB0}"/>
    <dgm:cxn modelId="{5DD5795F-85C0-44CB-B81E-99DFAAC9C55C}" type="presOf" srcId="{FE914B42-4130-49FC-A32F-9BC6EBF75E6E}" destId="{8760DC94-2748-445E-B8C2-17A6D42BF597}" srcOrd="0" destOrd="0" presId="urn:microsoft.com/office/officeart/2005/8/layout/process1"/>
    <dgm:cxn modelId="{1CB25668-7A2A-4351-BA18-24C0F032784A}" srcId="{3FB4CA40-A9E5-4A63-9020-FD2F497825F5}" destId="{82A0C31A-5198-4584-87DC-384765ED01FB}" srcOrd="2" destOrd="0" parTransId="{8C562F41-3B61-453C-B9A5-218D6AC4D359}" sibTransId="{951CFAA6-A982-432F-B0A0-4DC818035F0D}"/>
    <dgm:cxn modelId="{23964F4C-1B36-41D5-8CD4-8693C57EC06B}" srcId="{3FB4CA40-A9E5-4A63-9020-FD2F497825F5}" destId="{A8CE2C1F-5799-4620-92F8-00C6D9B4E77A}" srcOrd="3" destOrd="0" parTransId="{01332024-4EB2-4C60-A745-DB33D2D369EB}" sibTransId="{FE914B42-4130-49FC-A32F-9BC6EBF75E6E}"/>
    <dgm:cxn modelId="{19079387-E0E5-4FFC-BE52-FD96B29EC506}" type="presOf" srcId="{CF0EBC46-B6BD-48E7-8364-C1E948F98D8A}" destId="{54B77DD7-2FB1-4E87-929A-D6B68BBE9EED}" srcOrd="0" destOrd="0" presId="urn:microsoft.com/office/officeart/2005/8/layout/process1"/>
    <dgm:cxn modelId="{6DE08389-E400-4F19-9804-5E96E1722598}" type="presOf" srcId="{3FB4CA40-A9E5-4A63-9020-FD2F497825F5}" destId="{8BA93573-95BF-483F-8385-7BC5D43D6E1D}" srcOrd="0" destOrd="0" presId="urn:microsoft.com/office/officeart/2005/8/layout/process1"/>
    <dgm:cxn modelId="{7F5999A2-7491-4663-B4D1-F16AA1D2A4E9}" type="presOf" srcId="{9E3BADB1-03A9-4A08-B263-D9614E678C69}" destId="{50320FED-B378-4262-929E-B805059F94D1}" srcOrd="0" destOrd="0" presId="urn:microsoft.com/office/officeart/2005/8/layout/process1"/>
    <dgm:cxn modelId="{67D957AB-B7AE-4E4B-8C5B-BF97BBEC14B2}" type="presOf" srcId="{6BDDA6E6-EE71-4DDC-81CD-48F27833BE27}" destId="{ABC01C44-4731-4AAA-A447-78812436C4E5}" srcOrd="1" destOrd="0" presId="urn:microsoft.com/office/officeart/2005/8/layout/process1"/>
    <dgm:cxn modelId="{3D7916B5-169A-4AE5-A3DC-34D68FC2132F}" type="presOf" srcId="{951CFAA6-A982-432F-B0A0-4DC818035F0D}" destId="{CE262C96-9D66-4023-A279-9765C0A696C6}" srcOrd="1" destOrd="0" presId="urn:microsoft.com/office/officeart/2005/8/layout/process1"/>
    <dgm:cxn modelId="{D15589B9-7440-4CA0-ABA8-E7287609310F}" type="presOf" srcId="{82A0C31A-5198-4584-87DC-384765ED01FB}" destId="{6F5BB46A-96DF-4D73-BAF1-92EF303B0CB0}" srcOrd="0" destOrd="0" presId="urn:microsoft.com/office/officeart/2005/8/layout/process1"/>
    <dgm:cxn modelId="{D25918C2-1D02-496E-8CF5-139ACE487B9B}" type="presOf" srcId="{CE085233-52AD-4DC7-B4A2-FF8C5E88FDB0}" destId="{B750F58B-A8BD-47E3-AC69-CD12CA56F983}" srcOrd="1" destOrd="0" presId="urn:microsoft.com/office/officeart/2005/8/layout/process1"/>
    <dgm:cxn modelId="{F229E9CA-0F65-4E49-AF1B-553FF3D4536F}" type="presOf" srcId="{A8CE2C1F-5799-4620-92F8-00C6D9B4E77A}" destId="{405B0BDB-C1CA-4174-B0E1-12467FDA280B}" srcOrd="0" destOrd="0" presId="urn:microsoft.com/office/officeart/2005/8/layout/process1"/>
    <dgm:cxn modelId="{62B6A2F7-A516-4577-B7A5-5883F6A3F5C6}" type="presOf" srcId="{CE085233-52AD-4DC7-B4A2-FF8C5E88FDB0}" destId="{22254A0A-8B2E-45B2-A668-160369941152}" srcOrd="0" destOrd="0" presId="urn:microsoft.com/office/officeart/2005/8/layout/process1"/>
    <dgm:cxn modelId="{495658F9-C7D3-4C1D-BB51-037CCE654FD4}" srcId="{3FB4CA40-A9E5-4A63-9020-FD2F497825F5}" destId="{DB3AF0E7-3631-432A-8DA5-79A9AD7C1B19}" srcOrd="0" destOrd="0" parTransId="{0EB5F759-21E1-4367-8797-C9492C3B64C9}" sibTransId="{6BDDA6E6-EE71-4DDC-81CD-48F27833BE27}"/>
    <dgm:cxn modelId="{9A8E4F7C-F604-4198-A84D-386B6B25A6D7}" type="presParOf" srcId="{8BA93573-95BF-483F-8385-7BC5D43D6E1D}" destId="{E82CA998-3BEB-42E6-813A-8B911C596AA1}" srcOrd="0" destOrd="0" presId="urn:microsoft.com/office/officeart/2005/8/layout/process1"/>
    <dgm:cxn modelId="{41E1631B-10B1-4A61-A4C5-CC0F5FDAE593}" type="presParOf" srcId="{8BA93573-95BF-483F-8385-7BC5D43D6E1D}" destId="{9E70F6EB-5CC2-410A-A752-A6385E7A6D0B}" srcOrd="1" destOrd="0" presId="urn:microsoft.com/office/officeart/2005/8/layout/process1"/>
    <dgm:cxn modelId="{B16CE2DE-6CC2-4614-A0FD-0D51C8B88A3A}" type="presParOf" srcId="{9E70F6EB-5CC2-410A-A752-A6385E7A6D0B}" destId="{ABC01C44-4731-4AAA-A447-78812436C4E5}" srcOrd="0" destOrd="0" presId="urn:microsoft.com/office/officeart/2005/8/layout/process1"/>
    <dgm:cxn modelId="{8173206D-F77D-4BE7-A69E-33AB84103788}" type="presParOf" srcId="{8BA93573-95BF-483F-8385-7BC5D43D6E1D}" destId="{54B77DD7-2FB1-4E87-929A-D6B68BBE9EED}" srcOrd="2" destOrd="0" presId="urn:microsoft.com/office/officeart/2005/8/layout/process1"/>
    <dgm:cxn modelId="{5FC19644-8FEA-4362-9A4C-B491E9F71D36}" type="presParOf" srcId="{8BA93573-95BF-483F-8385-7BC5D43D6E1D}" destId="{22254A0A-8B2E-45B2-A668-160369941152}" srcOrd="3" destOrd="0" presId="urn:microsoft.com/office/officeart/2005/8/layout/process1"/>
    <dgm:cxn modelId="{84518C40-E6A5-479F-ABE4-5C19ACC0FAC4}" type="presParOf" srcId="{22254A0A-8B2E-45B2-A668-160369941152}" destId="{B750F58B-A8BD-47E3-AC69-CD12CA56F983}" srcOrd="0" destOrd="0" presId="urn:microsoft.com/office/officeart/2005/8/layout/process1"/>
    <dgm:cxn modelId="{ACD4570D-BA27-4203-8F61-21F8C185890D}" type="presParOf" srcId="{8BA93573-95BF-483F-8385-7BC5D43D6E1D}" destId="{6F5BB46A-96DF-4D73-BAF1-92EF303B0CB0}" srcOrd="4" destOrd="0" presId="urn:microsoft.com/office/officeart/2005/8/layout/process1"/>
    <dgm:cxn modelId="{6F5E0120-35CE-4B80-977F-3E74A5A619D2}" type="presParOf" srcId="{8BA93573-95BF-483F-8385-7BC5D43D6E1D}" destId="{C63F0303-47C2-40E4-8273-441CF40D84CF}" srcOrd="5" destOrd="0" presId="urn:microsoft.com/office/officeart/2005/8/layout/process1"/>
    <dgm:cxn modelId="{52B981D0-9698-4616-9D52-1C46CC989B53}" type="presParOf" srcId="{C63F0303-47C2-40E4-8273-441CF40D84CF}" destId="{CE262C96-9D66-4023-A279-9765C0A696C6}" srcOrd="0" destOrd="0" presId="urn:microsoft.com/office/officeart/2005/8/layout/process1"/>
    <dgm:cxn modelId="{6BEE4567-0394-49F2-AFE5-A768952534B7}" type="presParOf" srcId="{8BA93573-95BF-483F-8385-7BC5D43D6E1D}" destId="{405B0BDB-C1CA-4174-B0E1-12467FDA280B}" srcOrd="6" destOrd="0" presId="urn:microsoft.com/office/officeart/2005/8/layout/process1"/>
    <dgm:cxn modelId="{7CE23ABC-5550-4B9A-B93D-105FB71DEDB2}" type="presParOf" srcId="{8BA93573-95BF-483F-8385-7BC5D43D6E1D}" destId="{8760DC94-2748-445E-B8C2-17A6D42BF597}" srcOrd="7" destOrd="0" presId="urn:microsoft.com/office/officeart/2005/8/layout/process1"/>
    <dgm:cxn modelId="{D829840F-D938-45E7-8447-BC6616136EDC}" type="presParOf" srcId="{8760DC94-2748-445E-B8C2-17A6D42BF597}" destId="{0A6AC868-438C-4397-9F32-D7C6901427B2}" srcOrd="0" destOrd="0" presId="urn:microsoft.com/office/officeart/2005/8/layout/process1"/>
    <dgm:cxn modelId="{2E9B8F2A-D6DF-4C2D-9180-DBC228E4DEE1}" type="presParOf" srcId="{8BA93573-95BF-483F-8385-7BC5D43D6E1D}" destId="{50320FED-B378-4262-929E-B805059F94D1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2CA998-3BEB-42E6-813A-8B911C596AA1}">
      <dsp:nvSpPr>
        <dsp:cNvPr id="0" name=""/>
        <dsp:cNvSpPr/>
      </dsp:nvSpPr>
      <dsp:spPr>
        <a:xfrm>
          <a:off x="8445" y="44027"/>
          <a:ext cx="1308483" cy="13003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u-HU" sz="900" b="1" kern="1200" dirty="0">
              <a:solidFill>
                <a:schemeClr val="bg1"/>
              </a:solidFill>
              <a:effectLst/>
              <a:latin typeface="+mj-lt"/>
            </a:rPr>
            <a:t>Nyisson a társasház részére HUF számlát Közös Érték számlacsomagban és/vagy nyisson nálunk Ön kedvezményes lakossági számlacsomagjaink közül</a:t>
          </a:r>
        </a:p>
      </dsp:txBody>
      <dsp:txXfrm>
        <a:off x="46530" y="82112"/>
        <a:ext cx="1232313" cy="1224135"/>
      </dsp:txXfrm>
    </dsp:sp>
    <dsp:sp modelId="{9E70F6EB-5CC2-410A-A752-A6385E7A6D0B}">
      <dsp:nvSpPr>
        <dsp:cNvPr id="0" name=""/>
        <dsp:cNvSpPr/>
      </dsp:nvSpPr>
      <dsp:spPr>
        <a:xfrm>
          <a:off x="1447777" y="531928"/>
          <a:ext cx="277398" cy="324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500" kern="1200"/>
        </a:p>
      </dsp:txBody>
      <dsp:txXfrm>
        <a:off x="1447777" y="596829"/>
        <a:ext cx="194179" cy="194701"/>
      </dsp:txXfrm>
    </dsp:sp>
    <dsp:sp modelId="{54B77DD7-2FB1-4E87-929A-D6B68BBE9EED}">
      <dsp:nvSpPr>
        <dsp:cNvPr id="0" name=""/>
        <dsp:cNvSpPr/>
      </dsp:nvSpPr>
      <dsp:spPr>
        <a:xfrm>
          <a:off x="1840322" y="44027"/>
          <a:ext cx="1308483" cy="13003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u-HU" sz="900" b="1" kern="1200" dirty="0">
              <a:solidFill>
                <a:schemeClr val="bg1"/>
              </a:solidFill>
              <a:latin typeface="+mj-lt"/>
            </a:rPr>
            <a:t>Ajánlja más, általa képviselt társasházaknak</a:t>
          </a:r>
        </a:p>
      </dsp:txBody>
      <dsp:txXfrm>
        <a:off x="1878407" y="82112"/>
        <a:ext cx="1232313" cy="1224135"/>
      </dsp:txXfrm>
    </dsp:sp>
    <dsp:sp modelId="{22254A0A-8B2E-45B2-A668-160369941152}">
      <dsp:nvSpPr>
        <dsp:cNvPr id="0" name=""/>
        <dsp:cNvSpPr/>
      </dsp:nvSpPr>
      <dsp:spPr>
        <a:xfrm>
          <a:off x="3279653" y="531928"/>
          <a:ext cx="277398" cy="324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500" kern="1200"/>
        </a:p>
      </dsp:txBody>
      <dsp:txXfrm>
        <a:off x="3279653" y="596829"/>
        <a:ext cx="194179" cy="194701"/>
      </dsp:txXfrm>
    </dsp:sp>
    <dsp:sp modelId="{6F5BB46A-96DF-4D73-BAF1-92EF303B0CB0}">
      <dsp:nvSpPr>
        <dsp:cNvPr id="0" name=""/>
        <dsp:cNvSpPr/>
      </dsp:nvSpPr>
      <dsp:spPr>
        <a:xfrm>
          <a:off x="3672198" y="44027"/>
          <a:ext cx="1308483" cy="13003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u-HU" sz="900" b="1" kern="1200" dirty="0">
              <a:solidFill>
                <a:schemeClr val="bg1"/>
              </a:solidFill>
              <a:latin typeface="+mj-lt"/>
            </a:rPr>
            <a:t>Töltse le az ajánlókártyát a www.unicreditbank.hu/ajanlomabankom oldalról.</a:t>
          </a:r>
          <a:endParaRPr lang="hu-HU" sz="900" b="1" kern="1200" dirty="0">
            <a:solidFill>
              <a:schemeClr val="bg1"/>
            </a:solidFill>
          </a:endParaRPr>
        </a:p>
      </dsp:txBody>
      <dsp:txXfrm>
        <a:off x="3710283" y="82112"/>
        <a:ext cx="1232313" cy="1224135"/>
      </dsp:txXfrm>
    </dsp:sp>
    <dsp:sp modelId="{C63F0303-47C2-40E4-8273-441CF40D84CF}">
      <dsp:nvSpPr>
        <dsp:cNvPr id="0" name=""/>
        <dsp:cNvSpPr/>
      </dsp:nvSpPr>
      <dsp:spPr>
        <a:xfrm>
          <a:off x="5111530" y="531928"/>
          <a:ext cx="277398" cy="324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500" kern="1200"/>
        </a:p>
      </dsp:txBody>
      <dsp:txXfrm>
        <a:off x="5111530" y="596829"/>
        <a:ext cx="194179" cy="194701"/>
      </dsp:txXfrm>
    </dsp:sp>
    <dsp:sp modelId="{405B0BDB-C1CA-4174-B0E1-12467FDA280B}">
      <dsp:nvSpPr>
        <dsp:cNvPr id="0" name=""/>
        <dsp:cNvSpPr/>
      </dsp:nvSpPr>
      <dsp:spPr>
        <a:xfrm>
          <a:off x="5504075" y="44027"/>
          <a:ext cx="1308483" cy="13003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u-HU" sz="900" b="1" kern="1200" dirty="0">
              <a:solidFill>
                <a:schemeClr val="bg1"/>
              </a:solidFill>
              <a:latin typeface="+mj-lt"/>
            </a:rPr>
            <a:t>Az ajánló és az ajánlott adataival kitöltött és aláírt kártyát a számlanyitáskor az ajánlott adja le bármely</a:t>
          </a:r>
          <a:endParaRPr lang="hu-HU" sz="900" b="1" kern="1200" dirty="0">
            <a:solidFill>
              <a:schemeClr val="bg1"/>
            </a:solidFill>
          </a:endParaRPr>
        </a:p>
      </dsp:txBody>
      <dsp:txXfrm>
        <a:off x="5542160" y="82112"/>
        <a:ext cx="1232313" cy="1224135"/>
      </dsp:txXfrm>
    </dsp:sp>
    <dsp:sp modelId="{8760DC94-2748-445E-B8C2-17A6D42BF597}">
      <dsp:nvSpPr>
        <dsp:cNvPr id="0" name=""/>
        <dsp:cNvSpPr/>
      </dsp:nvSpPr>
      <dsp:spPr>
        <a:xfrm>
          <a:off x="6943406" y="531928"/>
          <a:ext cx="277398" cy="324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500" kern="1200"/>
        </a:p>
      </dsp:txBody>
      <dsp:txXfrm>
        <a:off x="6943406" y="596829"/>
        <a:ext cx="194179" cy="194701"/>
      </dsp:txXfrm>
    </dsp:sp>
    <dsp:sp modelId="{50320FED-B378-4262-929E-B805059F94D1}">
      <dsp:nvSpPr>
        <dsp:cNvPr id="0" name=""/>
        <dsp:cNvSpPr/>
      </dsp:nvSpPr>
      <dsp:spPr>
        <a:xfrm>
          <a:off x="7335951" y="44027"/>
          <a:ext cx="1308483" cy="13003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u-HU" sz="900" b="1" kern="1200" dirty="0">
              <a:solidFill>
                <a:schemeClr val="bg1"/>
              </a:solidFill>
              <a:latin typeface="+mj-lt"/>
            </a:rPr>
            <a:t>UniCredit fiókunkban, vagy töltse fel azt az lakossági online számlanyitás vagy online számlaigénylési folyamatban weboldalunkon.</a:t>
          </a:r>
        </a:p>
      </dsp:txBody>
      <dsp:txXfrm>
        <a:off x="7374036" y="82112"/>
        <a:ext cx="1232313" cy="12241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C09AAE7-6313-9F43-9829-7F98C5C0E2B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UniCredit (Body)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2769E2-1F0C-3A4D-A4D4-68E2E2453B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624D5-2185-BE41-8C27-C678935BA8CF}" type="datetimeFigureOut">
              <a:rPr lang="en-US" smtClean="0">
                <a:latin typeface="UniCredit (Body)"/>
              </a:rPr>
              <a:t>9/20/2023</a:t>
            </a:fld>
            <a:endParaRPr lang="en-US">
              <a:latin typeface="UniCredit (Body)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770857-4FD9-E74E-A312-868ECC6DEFB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UniCredit (Body)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875FAC-2729-2445-8731-B7FEC87264E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43879F-4B36-CC4A-9C5D-A5914B122673}" type="slidenum">
              <a:rPr lang="en-US" smtClean="0">
                <a:latin typeface="UniCredit (Body)"/>
              </a:rPr>
              <a:t>‹#›</a:t>
            </a:fld>
            <a:endParaRPr lang="en-US">
              <a:latin typeface="UniCredit (Body)"/>
            </a:endParaRPr>
          </a:p>
        </p:txBody>
      </p:sp>
    </p:spTree>
    <p:extLst>
      <p:ext uri="{BB962C8B-B14F-4D97-AF65-F5344CB8AC3E}">
        <p14:creationId xmlns:p14="http://schemas.microsoft.com/office/powerpoint/2010/main" val="3175565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UniCredit (Body)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UniCredit (Body)"/>
              </a:defRPr>
            </a:lvl1pPr>
          </a:lstStyle>
          <a:p>
            <a:fld id="{103FA311-E61B-46A1-AF3F-2A8AEBCEC0FD}" type="datetimeFigureOut">
              <a:rPr lang="en-GB" smtClean="0"/>
              <a:pPr/>
              <a:t>20/09/2023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UniCredit (Body)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UniCredit (Body)"/>
              </a:defRPr>
            </a:lvl1pPr>
          </a:lstStyle>
          <a:p>
            <a:fld id="{B8491173-C243-4EE3-9ED0-6C691BEB7EC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594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UniCredit (Body)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UniCredit (Body)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UniCredit (Body)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UniCredit (Body)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UniCredit (Body)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491173-C243-4EE3-9ED0-6C691BEB7EC8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437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Ezzel van nagyon bajom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491173-C243-4EE3-9ED0-6C691BEB7EC8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100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Segédleteket lehet ide kéne írni!!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491173-C243-4EE3-9ED0-6C691BEB7EC8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132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F6A672-4FCD-4D73-BD21-E8DEC81395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710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F6A672-4FCD-4D73-BD21-E8DEC81395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104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F6A672-4FCD-4D73-BD21-E8DEC81395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4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sv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oleObject" Target="../embeddings/oleObject5.bin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8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jpeg"/><Relationship Id="rId4" Type="http://schemas.openxmlformats.org/officeDocument/2006/relationships/image" Target="../media/image22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5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lur&#10;&#10;Description automatically generated">
            <a:extLst>
              <a:ext uri="{FF2B5EF4-FFF2-40B4-BE49-F238E27FC236}">
                <a16:creationId xmlns:a16="http://schemas.microsoft.com/office/drawing/2014/main" id="{9B8367DB-6AB7-B54B-A286-FBE86D7A4B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2478DC7A-5F05-4BFD-9E9D-1EC3163439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27625" y="4671054"/>
            <a:ext cx="1464373" cy="282145"/>
          </a:xfrm>
          <a:prstGeom prst="rect">
            <a:avLst/>
          </a:prstGeom>
        </p:spPr>
      </p:pic>
      <p:sp>
        <p:nvSpPr>
          <p:cNvPr id="4" name="LegalEntity"/>
          <p:cNvSpPr>
            <a:spLocks noGrp="1"/>
          </p:cNvSpPr>
          <p:nvPr>
            <p:ph type="body" sz="quarter" idx="13" hasCustomPrompt="1"/>
          </p:nvPr>
        </p:nvSpPr>
        <p:spPr>
          <a:xfrm>
            <a:off x="252000" y="4749151"/>
            <a:ext cx="2880000" cy="2088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GB" sz="800" b="0" noProof="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GB" noProof="0"/>
              <a:t>[Insert legal entity - classification level]</a:t>
            </a:r>
          </a:p>
        </p:txBody>
      </p:sp>
      <p:sp>
        <p:nvSpPr>
          <p:cNvPr id="10" name="CityDate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4045409"/>
            <a:ext cx="5040000" cy="208800"/>
          </a:xfrm>
        </p:spPr>
        <p:txBody>
          <a:bodyPr lIns="0" anchor="b">
            <a:noAutofit/>
          </a:bodyPr>
          <a:lstStyle>
            <a:lvl1pPr marL="0" indent="0" fontAlgn="auto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bg1"/>
                </a:solidFill>
                <a:latin typeface="UniCredit (Body)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noProof="0"/>
              <a:t>Insert city and date</a:t>
            </a:r>
          </a:p>
        </p:txBody>
      </p:sp>
      <p:sp>
        <p:nvSpPr>
          <p:cNvPr id="9" name="NameFunction"/>
          <p:cNvSpPr>
            <a:spLocks noGrp="1"/>
          </p:cNvSpPr>
          <p:nvPr>
            <p:ph type="body" sz="quarter" idx="17" hasCustomPrompt="1"/>
          </p:nvPr>
        </p:nvSpPr>
        <p:spPr>
          <a:xfrm>
            <a:off x="252000" y="3812073"/>
            <a:ext cx="5040000" cy="208800"/>
          </a:xfrm>
        </p:spPr>
        <p:txBody>
          <a:bodyPr lIns="0"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UniCredit (Body)"/>
              </a:defRPr>
            </a:lvl1pPr>
            <a:lvl2pPr marL="457188" indent="0">
              <a:buNone/>
              <a:defRPr sz="1200" b="1">
                <a:latin typeface="UniCredit" panose="02000506040000020004" pitchFamily="2" charset="0"/>
              </a:defRPr>
            </a:lvl2pPr>
            <a:lvl3pPr marL="914377" indent="0">
              <a:buNone/>
              <a:defRPr sz="1200" b="1">
                <a:latin typeface="UniCredit" panose="02000506040000020004" pitchFamily="2" charset="0"/>
              </a:defRPr>
            </a:lvl3pPr>
            <a:lvl4pPr marL="1371566" indent="0">
              <a:buNone/>
              <a:defRPr sz="1200" b="1">
                <a:latin typeface="UniCredit" panose="02000506040000020004" pitchFamily="2" charset="0"/>
              </a:defRPr>
            </a:lvl4pPr>
            <a:lvl5pPr marL="1828755" indent="0">
              <a:buNone/>
              <a:defRPr sz="1200" b="1">
                <a:latin typeface="UniCredit" panose="02000506040000020004" pitchFamily="2" charset="0"/>
              </a:defRPr>
            </a:lvl5pPr>
          </a:lstStyle>
          <a:p>
            <a:pPr>
              <a:defRPr/>
            </a:pPr>
            <a:r>
              <a:rPr lang="en-GB" noProof="0"/>
              <a:t>Insert name and function</a:t>
            </a:r>
          </a:p>
        </p:txBody>
      </p:sp>
      <p:sp>
        <p:nvSpPr>
          <p:cNvPr id="24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252000" y="2382113"/>
            <a:ext cx="5295815" cy="3600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Insert subtitle</a:t>
            </a:r>
          </a:p>
        </p:txBody>
      </p:sp>
      <p:sp>
        <p:nvSpPr>
          <p:cNvPr id="21" name="Title"/>
          <p:cNvSpPr>
            <a:spLocks noGrp="1"/>
          </p:cNvSpPr>
          <p:nvPr>
            <p:ph type="title" hasCustomPrompt="1"/>
          </p:nvPr>
        </p:nvSpPr>
        <p:spPr>
          <a:xfrm>
            <a:off x="252000" y="1965139"/>
            <a:ext cx="5295815" cy="407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ts val="3400"/>
              </a:lnSpc>
              <a:defRPr lang="en-GB" sz="5400" noProof="0" dirty="0">
                <a:solidFill>
                  <a:schemeClr val="bg1"/>
                </a:solidFill>
                <a:latin typeface="UniCredit (Body)"/>
                <a:cs typeface="Arial" panose="020B0604020202020204" pitchFamily="34" charset="0"/>
              </a:defRPr>
            </a:lvl1pPr>
          </a:lstStyle>
          <a:p>
            <a:pPr lvl="0" defTabSz="725037"/>
            <a:r>
              <a:rPr lang="en-GB" noProof="0"/>
              <a:t>Insert title</a:t>
            </a:r>
          </a:p>
        </p:txBody>
      </p:sp>
      <p:sp>
        <p:nvSpPr>
          <p:cNvPr id="20" name="CasellaDiTesto 13">
            <a:extLst>
              <a:ext uri="{FF2B5EF4-FFF2-40B4-BE49-F238E27FC236}">
                <a16:creationId xmlns:a16="http://schemas.microsoft.com/office/drawing/2014/main" id="{44E9D5DB-923E-BD43-98AC-2E3A89EE6822}"/>
              </a:ext>
            </a:extLst>
          </p:cNvPr>
          <p:cNvSpPr txBox="1"/>
          <p:nvPr/>
        </p:nvSpPr>
        <p:spPr>
          <a:xfrm>
            <a:off x="6473506" y="4510891"/>
            <a:ext cx="789228" cy="55272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1080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GB" sz="1100" b="0" i="0" noProof="0" dirty="0">
                <a:solidFill>
                  <a:schemeClr val="bg1"/>
                </a:solidFill>
                <a:effectLst/>
                <a:latin typeface="UniCredit (Body)"/>
              </a:rPr>
              <a:t>Empowering</a:t>
            </a:r>
            <a:br>
              <a:rPr lang="en-GB" sz="1100" b="0" i="0" noProof="0" dirty="0">
                <a:solidFill>
                  <a:schemeClr val="bg1"/>
                </a:solidFill>
                <a:effectLst/>
                <a:latin typeface="UniCredit (Body)"/>
              </a:rPr>
            </a:br>
            <a:r>
              <a:rPr lang="en-GB" sz="1100" b="0" i="0" noProof="0" dirty="0">
                <a:solidFill>
                  <a:schemeClr val="bg1"/>
                </a:solidFill>
                <a:effectLst/>
                <a:latin typeface="UniCredit (Body)"/>
              </a:rPr>
              <a:t>Communities</a:t>
            </a:r>
            <a:br>
              <a:rPr lang="en-GB" sz="1100" b="0" i="0" noProof="0" dirty="0">
                <a:solidFill>
                  <a:schemeClr val="bg1"/>
                </a:solidFill>
                <a:effectLst/>
                <a:latin typeface="UniCredit (Body)"/>
              </a:rPr>
            </a:br>
            <a:r>
              <a:rPr lang="en-GB" sz="1100" b="0" i="0" noProof="0" dirty="0">
                <a:solidFill>
                  <a:schemeClr val="bg1"/>
                </a:solidFill>
                <a:effectLst/>
                <a:latin typeface="UniCredit (Body)"/>
              </a:rPr>
              <a:t>to Progress.</a:t>
            </a:r>
          </a:p>
        </p:txBody>
      </p:sp>
      <p:cxnSp>
        <p:nvCxnSpPr>
          <p:cNvPr id="6" name="Connettore 1 5">
            <a:extLst>
              <a:ext uri="{FF2B5EF4-FFF2-40B4-BE49-F238E27FC236}">
                <a16:creationId xmlns:a16="http://schemas.microsoft.com/office/drawing/2014/main" id="{3B1D0D62-F069-F74C-820C-38F3BC54F9AB}"/>
              </a:ext>
            </a:extLst>
          </p:cNvPr>
          <p:cNvCxnSpPr/>
          <p:nvPr/>
        </p:nvCxnSpPr>
        <p:spPr>
          <a:xfrm>
            <a:off x="7315200" y="4587875"/>
            <a:ext cx="0" cy="4188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picture containing blur&#10;&#10;Description automatically generated">
            <a:extLst>
              <a:ext uri="{FF2B5EF4-FFF2-40B4-BE49-F238E27FC236}">
                <a16:creationId xmlns:a16="http://schemas.microsoft.com/office/drawing/2014/main" id="{49300794-EE81-4515-A590-F25957369F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CBE2D3F-9EC8-4A8F-9077-768CBA05AFB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710787" y="4570439"/>
            <a:ext cx="3173119" cy="41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225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lur&#10;&#10;Description automatically generated">
            <a:extLst>
              <a:ext uri="{FF2B5EF4-FFF2-40B4-BE49-F238E27FC236}">
                <a16:creationId xmlns:a16="http://schemas.microsoft.com/office/drawing/2014/main" id="{0C4BA7B6-C490-D54A-AC5F-E365A459E0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C495214-F51E-BB48-A796-650CAA8C74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2000" cy="514349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315AA6-CFB7-4531-BE52-E00E5B4A2B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14975" y="700088"/>
            <a:ext cx="2714625" cy="3571203"/>
          </a:xfrm>
        </p:spPr>
        <p:txBody>
          <a:bodyPr/>
          <a:lstStyle>
            <a:lvl1pPr marL="12700" indent="0">
              <a:tabLst/>
              <a:defRPr sz="2400">
                <a:solidFill>
                  <a:schemeClr val="bg1"/>
                </a:solidFill>
              </a:defRPr>
            </a:lvl1pPr>
            <a:lvl2pPr marL="12700" indent="0">
              <a:spcBef>
                <a:spcPts val="1800"/>
              </a:spcBef>
              <a:spcAft>
                <a:spcPts val="300"/>
              </a:spcAft>
              <a:tabLst/>
              <a:defRPr>
                <a:solidFill>
                  <a:schemeClr val="bg1"/>
                </a:solidFill>
              </a:defRPr>
            </a:lvl2pPr>
            <a:lvl3pPr marL="12700" indent="0">
              <a:spcBef>
                <a:spcPts val="0"/>
              </a:spcBef>
              <a:tabLst/>
              <a:defRPr sz="11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&lt;Quote&gt;</a:t>
            </a:r>
          </a:p>
          <a:p>
            <a:pPr lvl="1"/>
            <a:r>
              <a:rPr lang="en-GB" noProof="0"/>
              <a:t>&lt;Source 1&gt;</a:t>
            </a:r>
          </a:p>
          <a:p>
            <a:pPr lvl="2"/>
            <a:r>
              <a:rPr lang="en-GB" noProof="0"/>
              <a:t>&lt;Source 2&gt;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00B2B6C-A101-4628-9C15-E96F1BC9D2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31776" y="4586076"/>
            <a:ext cx="363600" cy="363600"/>
          </a:xfrm>
          <a:prstGeom prst="rect">
            <a:avLst/>
          </a:prstGeom>
        </p:spPr>
      </p:pic>
      <p:pic>
        <p:nvPicPr>
          <p:cNvPr id="8" name="Picture 7" descr="A picture containing blur&#10;&#10;Description automatically generated">
            <a:extLst>
              <a:ext uri="{FF2B5EF4-FFF2-40B4-BE49-F238E27FC236}">
                <a16:creationId xmlns:a16="http://schemas.microsoft.com/office/drawing/2014/main" id="{708B6C8D-502F-4541-B5CC-B4271A4198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58D3B9E9-8E17-4E8A-860E-77EDD1FB73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31776" y="4586076"/>
            <a:ext cx="363600" cy="3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438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egalEntity">
            <a:extLst>
              <a:ext uri="{FF2B5EF4-FFF2-40B4-BE49-F238E27FC236}">
                <a16:creationId xmlns:a16="http://schemas.microsoft.com/office/drawing/2014/main" id="{E6856FBA-0A77-5844-9825-FEDB6EC5ED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5864" y="4854900"/>
            <a:ext cx="2519362" cy="111600"/>
          </a:xfrm>
          <a:noFill/>
        </p:spPr>
        <p:txBody>
          <a:bodyPr vert="horz" wrap="square" lIns="0" tIns="0" rIns="0" bIns="0" rtlCol="0">
            <a:noAutofit/>
          </a:bodyPr>
          <a:lstStyle>
            <a:lvl1pPr>
              <a:defRPr lang="en-GB" sz="900" b="0" i="0" noProof="0" dirty="0">
                <a:solidFill>
                  <a:schemeClr val="tx2"/>
                </a:solidFill>
                <a:effectLst/>
                <a:cs typeface="+mn-cs"/>
              </a:defRPr>
            </a:lvl1pPr>
          </a:lstStyle>
          <a:p>
            <a:pPr lvl="0"/>
            <a:r>
              <a:rPr lang="en-GB" noProof="0"/>
              <a:t>[Insert legal entity - classification level]</a:t>
            </a:r>
          </a:p>
        </p:txBody>
      </p:sp>
      <p:sp>
        <p:nvSpPr>
          <p:cNvPr id="16" name="SlideNumber">
            <a:extLst>
              <a:ext uri="{FF2B5EF4-FFF2-40B4-BE49-F238E27FC236}">
                <a16:creationId xmlns:a16="http://schemas.microsoft.com/office/drawing/2014/main" id="{AC142F3A-5120-BF4D-AD2C-77CD585B70D1}"/>
              </a:ext>
            </a:extLst>
          </p:cNvPr>
          <p:cNvSpPr txBox="1">
            <a:spLocks/>
          </p:cNvSpPr>
          <p:nvPr/>
        </p:nvSpPr>
        <p:spPr>
          <a:xfrm>
            <a:off x="252000" y="4854900"/>
            <a:ext cx="270000" cy="124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 b="1" i="0">
                <a:solidFill>
                  <a:schemeClr val="accent1"/>
                </a:solidFill>
                <a:effectLst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9E8169F0-646E-455B-AF5A-6D6C02EAEAF6}" type="slidenum">
              <a:rPr lang="en-GB" sz="900" noProof="1" smtClean="0">
                <a:solidFill>
                  <a:schemeClr val="tx2"/>
                </a:solidFill>
                <a:latin typeface="UniCredit (Body)"/>
              </a:rPr>
              <a:pPr lvl="0"/>
              <a:t>‹#›</a:t>
            </a:fld>
            <a:endParaRPr lang="en-GB" sz="900" noProof="1">
              <a:solidFill>
                <a:schemeClr val="tx2"/>
              </a:solidFill>
              <a:latin typeface="UniCredit (Body)"/>
            </a:endParaRP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337A0785-3155-2447-868B-EB4B4565CB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2001" y="4371074"/>
            <a:ext cx="7148108" cy="336636"/>
          </a:xfrm>
        </p:spPr>
        <p:txBody>
          <a:bodyPr anchor="b">
            <a:noAutofit/>
          </a:bodyPr>
          <a:lstStyle>
            <a:lvl1pPr marL="357188" indent="-357188">
              <a:spcBef>
                <a:spcPts val="0"/>
              </a:spcBef>
              <a:spcAft>
                <a:spcPts val="0"/>
              </a:spcAft>
              <a:buNone/>
              <a:tabLst/>
              <a:defRPr sz="900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/>
              <a:t>Source:	XYZ</a:t>
            </a:r>
          </a:p>
          <a:p>
            <a:pPr lvl="0"/>
            <a:r>
              <a:rPr lang="en-US"/>
              <a:t>Notes:	(1) XYZ</a:t>
            </a:r>
          </a:p>
        </p:txBody>
      </p:sp>
      <p:pic>
        <p:nvPicPr>
          <p:cNvPr id="13" name="Picture 12" descr="A picture containing blur&#10;&#10;Description automatically generated">
            <a:extLst>
              <a:ext uri="{FF2B5EF4-FFF2-40B4-BE49-F238E27FC236}">
                <a16:creationId xmlns:a16="http://schemas.microsoft.com/office/drawing/2014/main" id="{999B3DB8-64CF-3A46-ACAC-B64DE8BB6C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371074"/>
          </a:xfrm>
          <a:prstGeom prst="rect">
            <a:avLst/>
          </a:prstGeom>
        </p:spPr>
      </p:pic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DB947320-E002-0C4D-BF0B-D950FA4A1C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2000" y="1033465"/>
            <a:ext cx="7182138" cy="2370136"/>
          </a:xfrm>
        </p:spPr>
        <p:txBody>
          <a:bodyPr/>
          <a:lstStyle>
            <a:lvl1pPr marL="12700" indent="0">
              <a:tabLst/>
              <a:defRPr sz="3600">
                <a:solidFill>
                  <a:schemeClr val="bg1"/>
                </a:solidFill>
              </a:defRPr>
            </a:lvl1pPr>
            <a:lvl2pPr marL="12700" indent="0">
              <a:spcBef>
                <a:spcPts val="1800"/>
              </a:spcBef>
              <a:spcAft>
                <a:spcPts val="300"/>
              </a:spcAft>
              <a:tabLst/>
              <a:defRPr sz="1800">
                <a:solidFill>
                  <a:schemeClr val="bg1"/>
                </a:solidFill>
              </a:defRPr>
            </a:lvl2pPr>
            <a:lvl3pPr marL="12700" indent="0">
              <a:spcBef>
                <a:spcPts val="0"/>
              </a:spcBef>
              <a:tabLst/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&lt;Quote&gt;</a:t>
            </a:r>
          </a:p>
          <a:p>
            <a:pPr lvl="1"/>
            <a:r>
              <a:rPr lang="en-GB" noProof="0"/>
              <a:t>&lt;Source 1&gt;</a:t>
            </a:r>
          </a:p>
          <a:p>
            <a:pPr lvl="2"/>
            <a:r>
              <a:rPr lang="en-GB" noProof="0"/>
              <a:t>&lt;Source 2&gt;</a:t>
            </a:r>
          </a:p>
        </p:txBody>
      </p:sp>
      <p:sp>
        <p:nvSpPr>
          <p:cNvPr id="7" name="SlideNumber">
            <a:extLst>
              <a:ext uri="{FF2B5EF4-FFF2-40B4-BE49-F238E27FC236}">
                <a16:creationId xmlns:a16="http://schemas.microsoft.com/office/drawing/2014/main" id="{9D1DDC13-0B9D-427E-A2D7-6E005750C9EA}"/>
              </a:ext>
            </a:extLst>
          </p:cNvPr>
          <p:cNvSpPr txBox="1">
            <a:spLocks/>
          </p:cNvSpPr>
          <p:nvPr userDrawn="1"/>
        </p:nvSpPr>
        <p:spPr>
          <a:xfrm>
            <a:off x="252000" y="4854900"/>
            <a:ext cx="270000" cy="124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 b="1" i="0">
                <a:solidFill>
                  <a:schemeClr val="accent1"/>
                </a:solidFill>
                <a:effectLst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9E8169F0-646E-455B-AF5A-6D6C02EAEAF6}" type="slidenum">
              <a:rPr lang="en-GB" sz="900" noProof="1" smtClean="0">
                <a:solidFill>
                  <a:schemeClr val="tx2"/>
                </a:solidFill>
                <a:latin typeface="UniCredit (Body)"/>
              </a:rPr>
              <a:pPr lvl="0"/>
              <a:t>‹#›</a:t>
            </a:fld>
            <a:endParaRPr lang="en-GB" sz="900" noProof="1">
              <a:solidFill>
                <a:schemeClr val="tx2"/>
              </a:solidFill>
              <a:latin typeface="UniCredit (Body)"/>
            </a:endParaRPr>
          </a:p>
        </p:txBody>
      </p:sp>
      <p:pic>
        <p:nvPicPr>
          <p:cNvPr id="8" name="Picture 7" descr="A picture containing blur&#10;&#10;Description automatically generated">
            <a:extLst>
              <a:ext uri="{FF2B5EF4-FFF2-40B4-BE49-F238E27FC236}">
                <a16:creationId xmlns:a16="http://schemas.microsoft.com/office/drawing/2014/main" id="{03551B2B-D9C8-4AA5-95D3-D892FBFFA5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37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0277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117" userDrawn="1">
          <p15:clr>
            <a:srgbClr val="FBAE40"/>
          </p15:clr>
        </p15:guide>
        <p15:guide id="5" pos="2880" userDrawn="1">
          <p15:clr>
            <a:srgbClr val="FBAE40"/>
          </p15:clr>
        </p15:guide>
        <p15:guide id="6" orient="horz" pos="89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egalEntity">
            <a:extLst>
              <a:ext uri="{FF2B5EF4-FFF2-40B4-BE49-F238E27FC236}">
                <a16:creationId xmlns:a16="http://schemas.microsoft.com/office/drawing/2014/main" id="{E6856FBA-0A77-5844-9825-FEDB6EC5ED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5236" y="4854900"/>
            <a:ext cx="2519362" cy="111600"/>
          </a:xfrm>
          <a:noFill/>
        </p:spPr>
        <p:txBody>
          <a:bodyPr vert="horz" wrap="square" lIns="0" tIns="0" rIns="0" bIns="0" rtlCol="0">
            <a:noAutofit/>
          </a:bodyPr>
          <a:lstStyle>
            <a:lvl1pPr>
              <a:defRPr lang="en-GB" sz="900" b="0" i="0" noProof="0" dirty="0">
                <a:solidFill>
                  <a:schemeClr val="tx2"/>
                </a:solidFill>
                <a:effectLst/>
                <a:cs typeface="+mn-cs"/>
              </a:defRPr>
            </a:lvl1pPr>
          </a:lstStyle>
          <a:p>
            <a:pPr lvl="0"/>
            <a:r>
              <a:rPr lang="en-GB" noProof="0" dirty="0"/>
              <a:t>[Insert legal entity - classification level]</a:t>
            </a:r>
          </a:p>
        </p:txBody>
      </p:sp>
      <p:sp>
        <p:nvSpPr>
          <p:cNvPr id="16" name="SlideNumber">
            <a:extLst>
              <a:ext uri="{FF2B5EF4-FFF2-40B4-BE49-F238E27FC236}">
                <a16:creationId xmlns:a16="http://schemas.microsoft.com/office/drawing/2014/main" id="{AC142F3A-5120-BF4D-AD2C-77CD585B70D1}"/>
              </a:ext>
            </a:extLst>
          </p:cNvPr>
          <p:cNvSpPr txBox="1">
            <a:spLocks/>
          </p:cNvSpPr>
          <p:nvPr/>
        </p:nvSpPr>
        <p:spPr>
          <a:xfrm>
            <a:off x="252000" y="4854900"/>
            <a:ext cx="270000" cy="124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 b="1" i="0">
                <a:solidFill>
                  <a:schemeClr val="accent1"/>
                </a:solidFill>
                <a:effectLst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9E8169F0-646E-455B-AF5A-6D6C02EAEAF6}" type="slidenum">
              <a:rPr lang="en-GB" sz="900" noProof="1" smtClean="0">
                <a:solidFill>
                  <a:schemeClr val="tx2"/>
                </a:solidFill>
                <a:latin typeface="UniCredit (Body)"/>
              </a:rPr>
              <a:pPr lvl="0"/>
              <a:t>‹#›</a:t>
            </a:fld>
            <a:endParaRPr lang="en-GB" sz="900" noProof="1">
              <a:solidFill>
                <a:schemeClr val="tx2"/>
              </a:solidFill>
              <a:latin typeface="UniCredit (Body)"/>
            </a:endParaRP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337A0785-3155-2447-868B-EB4B4565CB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2001" y="4335463"/>
            <a:ext cx="7148108" cy="372247"/>
          </a:xfrm>
        </p:spPr>
        <p:txBody>
          <a:bodyPr anchor="b">
            <a:noAutofit/>
          </a:bodyPr>
          <a:lstStyle>
            <a:lvl1pPr marL="357188" indent="-357188">
              <a:spcBef>
                <a:spcPts val="0"/>
              </a:spcBef>
              <a:spcAft>
                <a:spcPts val="0"/>
              </a:spcAft>
              <a:buNone/>
              <a:tabLst/>
              <a:defRPr sz="900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Source:	XYZ</a:t>
            </a:r>
          </a:p>
          <a:p>
            <a:pPr lvl="0"/>
            <a:r>
              <a:rPr lang="en-GB" noProof="0"/>
              <a:t>Notes:	(1) XYZ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A8C724-E815-4592-87ED-9BA7AF9418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&lt;Page title&gt;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C343268-8BF8-CB48-BE98-5C59E81F1B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12000" y="610088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4E53DA91-561C-D54B-ACFF-399F7C06CFA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71484" y="608600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73251EC-F8D1-1C46-9FD7-E4E5E8F4ED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30969" y="610088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3ECA4906-EE8A-0943-97C2-DB4D43BED3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749939" y="608600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96985E5A-02BB-B04E-B95F-578242B405A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90454" y="608600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CCD080DA-271A-DB42-A60B-77BB996477E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2000" y="87142"/>
            <a:ext cx="8280814" cy="252000"/>
          </a:xfrm>
        </p:spPr>
        <p:txBody>
          <a:bodyPr vert="horz" wrap="none" lIns="0" tIns="0" rIns="0" bIns="0" rtlCol="0">
            <a:noAutofit/>
          </a:bodyPr>
          <a:lstStyle>
            <a:lvl1pPr marL="0" indent="0">
              <a:buNone/>
              <a:defRPr lang="en-US" sz="1800" b="0" dirty="0" smtClean="0">
                <a:solidFill>
                  <a:schemeClr val="bg1"/>
                </a:solidFill>
              </a:defRPr>
            </a:lvl1pPr>
          </a:lstStyle>
          <a:p>
            <a:pPr marL="176396" lvl="0" indent="-176396"/>
            <a:r>
              <a:rPr lang="en-GB"/>
              <a:t>&lt;Section title&gt;</a:t>
            </a:r>
            <a:endParaRPr lang="en-US"/>
          </a:p>
        </p:txBody>
      </p:sp>
      <p:sp>
        <p:nvSpPr>
          <p:cNvPr id="12" name="SlideNumber">
            <a:extLst>
              <a:ext uri="{FF2B5EF4-FFF2-40B4-BE49-F238E27FC236}">
                <a16:creationId xmlns:a16="http://schemas.microsoft.com/office/drawing/2014/main" id="{B5FCB00A-1DFA-4F86-911B-F6DFAFA4D90B}"/>
              </a:ext>
            </a:extLst>
          </p:cNvPr>
          <p:cNvSpPr txBox="1">
            <a:spLocks/>
          </p:cNvSpPr>
          <p:nvPr userDrawn="1"/>
        </p:nvSpPr>
        <p:spPr>
          <a:xfrm>
            <a:off x="252000" y="4854900"/>
            <a:ext cx="270000" cy="124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 b="1" i="0">
                <a:solidFill>
                  <a:schemeClr val="accent1"/>
                </a:solidFill>
                <a:effectLst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9E8169F0-646E-455B-AF5A-6D6C02EAEAF6}" type="slidenum">
              <a:rPr lang="en-GB" sz="900" noProof="1" smtClean="0">
                <a:solidFill>
                  <a:schemeClr val="tx2"/>
                </a:solidFill>
                <a:latin typeface="UniCredit (Body)"/>
              </a:rPr>
              <a:pPr lvl="0"/>
              <a:t>‹#›</a:t>
            </a:fld>
            <a:endParaRPr lang="en-GB" sz="900" noProof="1">
              <a:solidFill>
                <a:schemeClr val="tx2"/>
              </a:solidFill>
              <a:latin typeface="UniCredit (Body)"/>
            </a:endParaRPr>
          </a:p>
        </p:txBody>
      </p:sp>
    </p:spTree>
    <p:extLst>
      <p:ext uri="{BB962C8B-B14F-4D97-AF65-F5344CB8AC3E}">
        <p14:creationId xmlns:p14="http://schemas.microsoft.com/office/powerpoint/2010/main" val="1280639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3117" userDrawn="1">
          <p15:clr>
            <a:srgbClr val="FBAE40"/>
          </p15:clr>
        </p15:guide>
        <p15:guide id="4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egalEntity">
            <a:extLst>
              <a:ext uri="{FF2B5EF4-FFF2-40B4-BE49-F238E27FC236}">
                <a16:creationId xmlns:a16="http://schemas.microsoft.com/office/drawing/2014/main" id="{E6856FBA-0A77-5844-9825-FEDB6EC5ED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5865" y="4854900"/>
            <a:ext cx="2519362" cy="111600"/>
          </a:xfrm>
          <a:noFill/>
        </p:spPr>
        <p:txBody>
          <a:bodyPr vert="horz" wrap="square" lIns="0" tIns="0" rIns="0" bIns="0" rtlCol="0">
            <a:noAutofit/>
          </a:bodyPr>
          <a:lstStyle>
            <a:lvl1pPr>
              <a:defRPr lang="en-GB" sz="900" b="0" i="0" noProof="0" dirty="0">
                <a:solidFill>
                  <a:schemeClr val="tx2"/>
                </a:solidFill>
                <a:effectLst/>
                <a:cs typeface="+mn-cs"/>
              </a:defRPr>
            </a:lvl1pPr>
          </a:lstStyle>
          <a:p>
            <a:pPr lvl="0"/>
            <a:r>
              <a:rPr lang="en-GB" noProof="0"/>
              <a:t>[Insert legal entity - classification level]</a:t>
            </a:r>
          </a:p>
        </p:txBody>
      </p:sp>
      <p:sp>
        <p:nvSpPr>
          <p:cNvPr id="16" name="SlideNumber">
            <a:extLst>
              <a:ext uri="{FF2B5EF4-FFF2-40B4-BE49-F238E27FC236}">
                <a16:creationId xmlns:a16="http://schemas.microsoft.com/office/drawing/2014/main" id="{AC142F3A-5120-BF4D-AD2C-77CD585B70D1}"/>
              </a:ext>
            </a:extLst>
          </p:cNvPr>
          <p:cNvSpPr txBox="1">
            <a:spLocks/>
          </p:cNvSpPr>
          <p:nvPr/>
        </p:nvSpPr>
        <p:spPr>
          <a:xfrm>
            <a:off x="252000" y="4854900"/>
            <a:ext cx="270000" cy="124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 b="1" i="0">
                <a:solidFill>
                  <a:schemeClr val="accent1"/>
                </a:solidFill>
                <a:effectLst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9E8169F0-646E-455B-AF5A-6D6C02EAEAF6}" type="slidenum">
              <a:rPr lang="en-GB" sz="900" noProof="1" smtClean="0">
                <a:solidFill>
                  <a:schemeClr val="tx2"/>
                </a:solidFill>
                <a:latin typeface="UniCredit (Body)"/>
              </a:rPr>
              <a:pPr lvl="0"/>
              <a:t>‹#›</a:t>
            </a:fld>
            <a:endParaRPr lang="en-GB" sz="900" noProof="1">
              <a:solidFill>
                <a:schemeClr val="tx2"/>
              </a:solidFill>
              <a:latin typeface="UniCredit (Body)"/>
            </a:endParaRP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7FF24D8C-B08E-774C-A129-3155A162F17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51999" y="1058059"/>
            <a:ext cx="8280000" cy="3277403"/>
          </a:xfrm>
        </p:spPr>
        <p:txBody>
          <a:bodyPr vert="horz" lIns="0" tIns="0" rIns="0" bIns="0" rtlCol="0">
            <a:noAutofit/>
          </a:bodyPr>
          <a:lstStyle>
            <a:lvl1pPr>
              <a:defRPr lang="en-GB" noProof="0" dirty="0" smtClean="0"/>
            </a:lvl1pPr>
            <a:lvl2pPr>
              <a:defRPr lang="en-GB" noProof="0" dirty="0" smtClean="0"/>
            </a:lvl2pPr>
            <a:lvl3pPr>
              <a:defRPr lang="en-GB" noProof="0" dirty="0" smtClean="0"/>
            </a:lvl3pPr>
            <a:lvl4pPr>
              <a:defRPr lang="en-GB" noProof="0" dirty="0" smtClean="0"/>
            </a:lvl4pPr>
            <a:lvl5pPr>
              <a:defRPr lang="en-GB" noProof="0" dirty="0" smtClean="0"/>
            </a:lvl5pPr>
            <a:lvl6pPr>
              <a:defRPr lang="en-GB" noProof="0" dirty="0"/>
            </a:lvl6pPr>
            <a:lvl7pPr>
              <a:defRPr lang="en-GB" noProof="0" dirty="0" smtClean="0"/>
            </a:lvl7pPr>
            <a:lvl8pPr>
              <a:defRPr lang="en-GB" noProof="0" dirty="0" smtClean="0"/>
            </a:lvl8pPr>
            <a:lvl9pPr>
              <a:defRPr lang="en-GB" noProof="0" dirty="0" smtClean="0"/>
            </a:lvl9pPr>
          </a:lstStyle>
          <a:p>
            <a:pPr lvl="0"/>
            <a:r>
              <a:rPr lang="en-GB" noProof="0"/>
              <a:t>&lt;Heading (18pt)&gt;</a:t>
            </a:r>
          </a:p>
          <a:p>
            <a:pPr lvl="1"/>
            <a:r>
              <a:rPr lang="en-GB" noProof="0"/>
              <a:t>&lt;Subheading (14pt)&gt;</a:t>
            </a:r>
          </a:p>
          <a:p>
            <a:pPr lvl="2"/>
            <a:r>
              <a:rPr lang="en-GB" noProof="0"/>
              <a:t>&lt;Normal (14pt)&gt;</a:t>
            </a:r>
          </a:p>
          <a:p>
            <a:pPr lvl="3"/>
            <a:r>
              <a:rPr lang="en-GB" noProof="0"/>
              <a:t>&lt;Bullet 1 (14pt)&gt;</a:t>
            </a:r>
          </a:p>
          <a:p>
            <a:pPr lvl="4"/>
            <a:r>
              <a:rPr lang="en-GB" noProof="0"/>
              <a:t>&lt;Bullet 2 (14pt)&gt;</a:t>
            </a:r>
          </a:p>
          <a:p>
            <a:pPr lvl="5"/>
            <a:r>
              <a:rPr lang="en-GB" noProof="0"/>
              <a:t>&lt;Bullet 3 (14pt)&gt;</a:t>
            </a:r>
          </a:p>
          <a:p>
            <a:pPr lvl="6"/>
            <a:r>
              <a:rPr lang="en-GB" noProof="0"/>
              <a:t>Reduced Normal (11pt)</a:t>
            </a:r>
          </a:p>
          <a:p>
            <a:pPr lvl="7"/>
            <a:r>
              <a:rPr lang="en-GB" noProof="0"/>
              <a:t>&lt;Tick (14pt)&gt;</a:t>
            </a:r>
          </a:p>
          <a:p>
            <a:pPr lvl="8"/>
            <a:r>
              <a:rPr lang="en-GB" noProof="0"/>
              <a:t>&lt;Cross (14pt)&gt;</a:t>
            </a:r>
          </a:p>
          <a:p>
            <a:pPr lvl="5"/>
            <a:endParaRPr lang="en-GB" noProof="0"/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337A0785-3155-2447-868B-EB4B4565CB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2001" y="4335463"/>
            <a:ext cx="7148108" cy="372247"/>
          </a:xfrm>
        </p:spPr>
        <p:txBody>
          <a:bodyPr anchor="b">
            <a:noAutofit/>
          </a:bodyPr>
          <a:lstStyle>
            <a:lvl1pPr marL="357188" indent="-357188">
              <a:spcBef>
                <a:spcPts val="0"/>
              </a:spcBef>
              <a:spcAft>
                <a:spcPts val="0"/>
              </a:spcAft>
              <a:buNone/>
              <a:tabLst/>
              <a:defRPr sz="900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Source:	XYZ</a:t>
            </a:r>
          </a:p>
          <a:p>
            <a:pPr lvl="0"/>
            <a:r>
              <a:rPr lang="en-GB" noProof="0"/>
              <a:t>Notes:	(1) XYZ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A8C724-E815-4592-87ED-9BA7AF9418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&lt;Page title&gt;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3E6EC389-DC61-754D-9086-472A7807D72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12000" y="610088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145D10E8-77B8-F841-A524-5AA58AA3FE7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71484" y="608600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759B0678-90AF-D841-A838-3D11B68A7A7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30969" y="610088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E14FF60A-7D44-FA49-9B2A-BAD89D5CB7E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749939" y="608600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4B33F6EB-7496-FE40-BCC6-037094D1205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90454" y="608600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37DEC77E-57C3-B440-843D-A97D1A364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2000" y="87142"/>
            <a:ext cx="8280814" cy="252000"/>
          </a:xfrm>
        </p:spPr>
        <p:txBody>
          <a:bodyPr vert="horz" wrap="none" lIns="0" tIns="0" rIns="0" bIns="0" rtlCol="0">
            <a:noAutofit/>
          </a:bodyPr>
          <a:lstStyle>
            <a:lvl1pPr marL="0" indent="0">
              <a:buNone/>
              <a:defRPr lang="en-US" sz="1800" b="0" dirty="0" smtClean="0">
                <a:solidFill>
                  <a:schemeClr val="bg1"/>
                </a:solidFill>
              </a:defRPr>
            </a:lvl1pPr>
          </a:lstStyle>
          <a:p>
            <a:pPr marL="176396" lvl="0" indent="-176396"/>
            <a:r>
              <a:rPr lang="en-GB" dirty="0"/>
              <a:t>&lt;Section title&gt;</a:t>
            </a:r>
            <a:endParaRPr lang="en-US" dirty="0"/>
          </a:p>
        </p:txBody>
      </p:sp>
      <p:sp>
        <p:nvSpPr>
          <p:cNvPr id="13" name="SlideNumber">
            <a:extLst>
              <a:ext uri="{FF2B5EF4-FFF2-40B4-BE49-F238E27FC236}">
                <a16:creationId xmlns:a16="http://schemas.microsoft.com/office/drawing/2014/main" id="{115F3095-660A-44A2-A78A-7319F6797225}"/>
              </a:ext>
            </a:extLst>
          </p:cNvPr>
          <p:cNvSpPr txBox="1">
            <a:spLocks/>
          </p:cNvSpPr>
          <p:nvPr userDrawn="1"/>
        </p:nvSpPr>
        <p:spPr>
          <a:xfrm>
            <a:off x="252000" y="4854900"/>
            <a:ext cx="270000" cy="124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 b="1" i="0">
                <a:solidFill>
                  <a:schemeClr val="accent1"/>
                </a:solidFill>
                <a:effectLst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9E8169F0-646E-455B-AF5A-6D6C02EAEAF6}" type="slidenum">
              <a:rPr lang="en-GB" sz="900" noProof="1" smtClean="0">
                <a:solidFill>
                  <a:schemeClr val="tx2"/>
                </a:solidFill>
                <a:latin typeface="UniCredit (Body)"/>
              </a:rPr>
              <a:pPr lvl="0"/>
              <a:t>‹#›</a:t>
            </a:fld>
            <a:endParaRPr lang="en-GB" sz="900" noProof="1">
              <a:solidFill>
                <a:schemeClr val="tx2"/>
              </a:solidFill>
              <a:latin typeface="UniCredit (Body)"/>
            </a:endParaRPr>
          </a:p>
        </p:txBody>
      </p:sp>
    </p:spTree>
    <p:extLst>
      <p:ext uri="{BB962C8B-B14F-4D97-AF65-F5344CB8AC3E}">
        <p14:creationId xmlns:p14="http://schemas.microsoft.com/office/powerpoint/2010/main" val="25265278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3117" userDrawn="1">
          <p15:clr>
            <a:srgbClr val="FBAE40"/>
          </p15:clr>
        </p15:guide>
        <p15:guide id="4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egalEntity">
            <a:extLst>
              <a:ext uri="{FF2B5EF4-FFF2-40B4-BE49-F238E27FC236}">
                <a16:creationId xmlns:a16="http://schemas.microsoft.com/office/drawing/2014/main" id="{E6856FBA-0A77-5844-9825-FEDB6EC5ED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5866" y="4854900"/>
            <a:ext cx="2519362" cy="111600"/>
          </a:xfrm>
          <a:noFill/>
        </p:spPr>
        <p:txBody>
          <a:bodyPr vert="horz" wrap="square" lIns="0" tIns="0" rIns="0" bIns="0" rtlCol="0">
            <a:noAutofit/>
          </a:bodyPr>
          <a:lstStyle>
            <a:lvl1pPr>
              <a:defRPr lang="en-GB" sz="900" b="0" i="0" noProof="0" dirty="0">
                <a:solidFill>
                  <a:schemeClr val="tx2"/>
                </a:solidFill>
                <a:effectLst/>
                <a:cs typeface="+mn-cs"/>
              </a:defRPr>
            </a:lvl1pPr>
          </a:lstStyle>
          <a:p>
            <a:pPr lvl="0"/>
            <a:r>
              <a:rPr lang="en-GB" noProof="0"/>
              <a:t>[Insert legal entity - classification level]</a:t>
            </a:r>
          </a:p>
        </p:txBody>
      </p:sp>
      <p:sp>
        <p:nvSpPr>
          <p:cNvPr id="16" name="SlideNumber">
            <a:extLst>
              <a:ext uri="{FF2B5EF4-FFF2-40B4-BE49-F238E27FC236}">
                <a16:creationId xmlns:a16="http://schemas.microsoft.com/office/drawing/2014/main" id="{AC142F3A-5120-BF4D-AD2C-77CD585B70D1}"/>
              </a:ext>
            </a:extLst>
          </p:cNvPr>
          <p:cNvSpPr txBox="1">
            <a:spLocks/>
          </p:cNvSpPr>
          <p:nvPr/>
        </p:nvSpPr>
        <p:spPr>
          <a:xfrm>
            <a:off x="252000" y="4854900"/>
            <a:ext cx="270000" cy="124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 b="1" i="0">
                <a:solidFill>
                  <a:schemeClr val="accent1"/>
                </a:solidFill>
                <a:effectLst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9E8169F0-646E-455B-AF5A-6D6C02EAEAF6}" type="slidenum">
              <a:rPr lang="en-GB" sz="900" noProof="1" smtClean="0">
                <a:solidFill>
                  <a:schemeClr val="tx2"/>
                </a:solidFill>
                <a:latin typeface="UniCredit (Body)"/>
              </a:rPr>
              <a:pPr lvl="0"/>
              <a:t>‹#›</a:t>
            </a:fld>
            <a:endParaRPr lang="en-GB" sz="900" noProof="1">
              <a:solidFill>
                <a:schemeClr val="tx2"/>
              </a:solidFill>
              <a:latin typeface="UniCredit (Body)"/>
            </a:endParaRP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1FDDB454-05EB-F94E-BEE3-26C654BAED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2001" y="4335463"/>
            <a:ext cx="7164800" cy="372247"/>
          </a:xfrm>
        </p:spPr>
        <p:txBody>
          <a:bodyPr anchor="b">
            <a:noAutofit/>
          </a:bodyPr>
          <a:lstStyle>
            <a:lvl1pPr marL="357188" indent="-357188">
              <a:spcBef>
                <a:spcPts val="0"/>
              </a:spcBef>
              <a:spcAft>
                <a:spcPts val="0"/>
              </a:spcAft>
              <a:buNone/>
              <a:tabLst/>
              <a:defRPr sz="900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Source:	XYZ</a:t>
            </a:r>
          </a:p>
          <a:p>
            <a:pPr lvl="0"/>
            <a:r>
              <a:rPr lang="en-GB" noProof="0"/>
              <a:t>Notes:	(1) XYZ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9BE34D-C51F-41DE-88D0-3C5FFE1AC6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&lt;Page title&gt;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5A5C72A8-6BD5-484D-A70F-940552F9A90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12000" y="610088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4D7EC5E6-9ECB-0E46-A9EE-2EB8178D4E5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71484" y="608600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A2742133-4CFA-1643-BC89-2BA2425F74C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30969" y="610088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E42CF564-241B-854E-A778-78B68E5B225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749939" y="608600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CC041273-B616-284F-920E-A689BED8E37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90454" y="608600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E8C64747-7D83-814B-8276-69D01FABE5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2000" y="87142"/>
            <a:ext cx="8280814" cy="252000"/>
          </a:xfrm>
        </p:spPr>
        <p:txBody>
          <a:bodyPr vert="horz" wrap="none" lIns="0" tIns="0" rIns="0" bIns="0" rtlCol="0">
            <a:noAutofit/>
          </a:bodyPr>
          <a:lstStyle>
            <a:lvl1pPr marL="0" indent="0">
              <a:buNone/>
              <a:defRPr lang="en-US" sz="1800" b="0" dirty="0" smtClean="0">
                <a:solidFill>
                  <a:schemeClr val="bg1"/>
                </a:solidFill>
              </a:defRPr>
            </a:lvl1pPr>
          </a:lstStyle>
          <a:p>
            <a:pPr marL="176396" lvl="0" indent="-176396"/>
            <a:r>
              <a:rPr lang="en-GB"/>
              <a:t>&lt;Section title&gt;</a:t>
            </a:r>
            <a:endParaRPr lang="en-US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71676A2-86A5-4D09-98A0-03434389D053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51998" y="1058060"/>
            <a:ext cx="3960000" cy="360000"/>
          </a:xfrm>
        </p:spPr>
        <p:txBody>
          <a:bodyPr vert="horz" lIns="0" tIns="0" rIns="0" bIns="0" rtlCol="0">
            <a:noAutofit/>
          </a:bodyPr>
          <a:lstStyle>
            <a:lvl1pPr>
              <a:defRPr lang="en-GB" noProof="0"/>
            </a:lvl1pPr>
          </a:lstStyle>
          <a:p>
            <a:pPr lvl="0"/>
            <a:r>
              <a:rPr lang="en-GB" noProof="0"/>
              <a:t>&lt;Heading (18pt)&gt;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78EB8659-C752-4DE3-9FF6-2240E43FD3E3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572813" y="1058060"/>
            <a:ext cx="3960000" cy="360000"/>
          </a:xfrm>
        </p:spPr>
        <p:txBody>
          <a:bodyPr vert="horz" lIns="0" tIns="0" rIns="0" bIns="0" rtlCol="0">
            <a:noAutofit/>
          </a:bodyPr>
          <a:lstStyle>
            <a:lvl1pPr>
              <a:defRPr lang="en-GB" noProof="0"/>
            </a:lvl1pPr>
          </a:lstStyle>
          <a:p>
            <a:pPr lvl="0"/>
            <a:r>
              <a:rPr lang="en-GB" noProof="0"/>
              <a:t>&lt;Heading (18pt)&gt;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456F68B3-758B-4166-BD34-A22456662120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251998" y="1656000"/>
            <a:ext cx="3960000" cy="2592000"/>
          </a:xfrm>
        </p:spPr>
        <p:txBody>
          <a:bodyPr vert="horz" lIns="0" tIns="0" rIns="0" bIns="0" rtlCol="0">
            <a:noAutofit/>
          </a:bodyPr>
          <a:lstStyle>
            <a:lvl1pPr>
              <a:defRPr lang="en-GB" noProof="0" dirty="0" smtClean="0"/>
            </a:lvl1pPr>
            <a:lvl2pPr>
              <a:defRPr lang="en-GB" noProof="0" dirty="0" smtClean="0"/>
            </a:lvl2pPr>
            <a:lvl3pPr>
              <a:defRPr lang="en-GB" noProof="0" dirty="0" smtClean="0"/>
            </a:lvl3pPr>
            <a:lvl4pPr>
              <a:defRPr lang="en-GB" noProof="0" dirty="0" smtClean="0"/>
            </a:lvl4pPr>
            <a:lvl5pPr>
              <a:defRPr lang="en-GB" noProof="0" dirty="0" smtClean="0"/>
            </a:lvl5pPr>
            <a:lvl6pPr>
              <a:defRPr lang="en-GB" noProof="0" dirty="0"/>
            </a:lvl6pPr>
            <a:lvl7pPr>
              <a:defRPr lang="en-GB" noProof="0" dirty="0" smtClean="0"/>
            </a:lvl7pPr>
            <a:lvl8pPr>
              <a:defRPr lang="en-GB" noProof="0" dirty="0" smtClean="0"/>
            </a:lvl8pPr>
            <a:lvl9pPr>
              <a:defRPr lang="en-GB" noProof="0" dirty="0" smtClean="0"/>
            </a:lvl9pPr>
          </a:lstStyle>
          <a:p>
            <a:pPr lvl="0"/>
            <a:r>
              <a:rPr lang="en-GB" noProof="0"/>
              <a:t>&lt;Heading (18pt)&gt;</a:t>
            </a:r>
          </a:p>
          <a:p>
            <a:pPr lvl="1"/>
            <a:r>
              <a:rPr lang="en-GB" noProof="0"/>
              <a:t>&lt;Subheading (14pt)&gt;</a:t>
            </a:r>
          </a:p>
          <a:p>
            <a:pPr lvl="2"/>
            <a:r>
              <a:rPr lang="en-GB" noProof="0"/>
              <a:t>&lt;Normal (14pt)&gt;</a:t>
            </a:r>
          </a:p>
          <a:p>
            <a:pPr lvl="3"/>
            <a:r>
              <a:rPr lang="en-GB" noProof="0"/>
              <a:t>&lt;Bullet 1 (14pt)&gt;</a:t>
            </a:r>
          </a:p>
          <a:p>
            <a:pPr lvl="4"/>
            <a:r>
              <a:rPr lang="en-GB" noProof="0"/>
              <a:t>&lt;Bullet 2 (14pt)&gt;</a:t>
            </a:r>
          </a:p>
          <a:p>
            <a:pPr lvl="5"/>
            <a:r>
              <a:rPr lang="en-GB" noProof="0"/>
              <a:t>&lt;Bullet 3 (14pt)&gt;</a:t>
            </a:r>
          </a:p>
          <a:p>
            <a:pPr lvl="6"/>
            <a:r>
              <a:rPr lang="en-GB" noProof="0"/>
              <a:t>Reduced Normal (11pt)</a:t>
            </a:r>
          </a:p>
          <a:p>
            <a:pPr lvl="7"/>
            <a:r>
              <a:rPr lang="en-GB" noProof="0"/>
              <a:t>&lt;Tick (14pt)&gt;</a:t>
            </a:r>
          </a:p>
          <a:p>
            <a:pPr lvl="8"/>
            <a:r>
              <a:rPr lang="en-GB" noProof="0"/>
              <a:t>&lt;Cross (14pt)&gt;</a:t>
            </a:r>
          </a:p>
          <a:p>
            <a:pPr lvl="5"/>
            <a:endParaRPr lang="en-GB" noProof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A55632F7-75DF-422B-8E87-ACFCCFB22FF8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572813" y="1656000"/>
            <a:ext cx="3960000" cy="2592000"/>
          </a:xfrm>
        </p:spPr>
        <p:txBody>
          <a:bodyPr vert="horz" lIns="0" tIns="0" rIns="0" bIns="0" rtlCol="0">
            <a:noAutofit/>
          </a:bodyPr>
          <a:lstStyle>
            <a:lvl1pPr>
              <a:defRPr lang="en-GB" noProof="0" dirty="0" smtClean="0"/>
            </a:lvl1pPr>
            <a:lvl2pPr>
              <a:defRPr lang="en-GB" noProof="0" dirty="0" smtClean="0"/>
            </a:lvl2pPr>
            <a:lvl3pPr>
              <a:defRPr lang="en-GB" noProof="0" dirty="0" smtClean="0"/>
            </a:lvl3pPr>
            <a:lvl4pPr>
              <a:defRPr lang="en-GB" noProof="0" dirty="0" smtClean="0"/>
            </a:lvl4pPr>
            <a:lvl5pPr>
              <a:defRPr lang="en-GB" noProof="0" dirty="0" smtClean="0"/>
            </a:lvl5pPr>
            <a:lvl6pPr>
              <a:defRPr lang="en-GB" noProof="0" dirty="0"/>
            </a:lvl6pPr>
            <a:lvl7pPr>
              <a:defRPr lang="en-GB" noProof="0" dirty="0" smtClean="0"/>
            </a:lvl7pPr>
            <a:lvl8pPr>
              <a:defRPr lang="en-GB" noProof="0" dirty="0" smtClean="0"/>
            </a:lvl8pPr>
            <a:lvl9pPr>
              <a:defRPr lang="en-GB" noProof="0" dirty="0" smtClean="0"/>
            </a:lvl9pPr>
          </a:lstStyle>
          <a:p>
            <a:pPr lvl="0"/>
            <a:r>
              <a:rPr lang="en-GB" noProof="0"/>
              <a:t>&lt;Heading (18pt)&gt;</a:t>
            </a:r>
          </a:p>
          <a:p>
            <a:pPr lvl="1"/>
            <a:r>
              <a:rPr lang="en-GB" noProof="0"/>
              <a:t>&lt;Subheading (14pt)&gt;</a:t>
            </a:r>
          </a:p>
          <a:p>
            <a:pPr lvl="2"/>
            <a:r>
              <a:rPr lang="en-GB" noProof="0"/>
              <a:t>&lt;Normal (14pt)&gt;</a:t>
            </a:r>
          </a:p>
          <a:p>
            <a:pPr lvl="3"/>
            <a:r>
              <a:rPr lang="en-GB" noProof="0"/>
              <a:t>&lt;Bullet 1 (14pt)&gt;</a:t>
            </a:r>
          </a:p>
          <a:p>
            <a:pPr lvl="4"/>
            <a:r>
              <a:rPr lang="en-GB" noProof="0"/>
              <a:t>&lt;Bullet 2 (14pt)&gt;</a:t>
            </a:r>
          </a:p>
          <a:p>
            <a:pPr lvl="5"/>
            <a:r>
              <a:rPr lang="en-GB" noProof="0"/>
              <a:t>&lt;Bullet 3 (14pt)&gt;</a:t>
            </a:r>
          </a:p>
          <a:p>
            <a:pPr lvl="6"/>
            <a:r>
              <a:rPr lang="en-GB" noProof="0"/>
              <a:t>Reduced Normal (11pt)</a:t>
            </a:r>
          </a:p>
          <a:p>
            <a:pPr lvl="7"/>
            <a:r>
              <a:rPr lang="en-GB" noProof="0"/>
              <a:t>&lt;Tick (14pt)&gt;</a:t>
            </a:r>
          </a:p>
          <a:p>
            <a:pPr lvl="8"/>
            <a:r>
              <a:rPr lang="en-GB" noProof="0"/>
              <a:t>&lt;Cross (14pt)&gt;</a:t>
            </a:r>
          </a:p>
          <a:p>
            <a:pPr lvl="5"/>
            <a:endParaRPr lang="en-GB" noProof="0"/>
          </a:p>
        </p:txBody>
      </p:sp>
      <p:sp>
        <p:nvSpPr>
          <p:cNvPr id="17" name="SlideNumber">
            <a:extLst>
              <a:ext uri="{FF2B5EF4-FFF2-40B4-BE49-F238E27FC236}">
                <a16:creationId xmlns:a16="http://schemas.microsoft.com/office/drawing/2014/main" id="{78A8C494-4CCE-451E-9FB8-5D2D29D04941}"/>
              </a:ext>
            </a:extLst>
          </p:cNvPr>
          <p:cNvSpPr txBox="1">
            <a:spLocks/>
          </p:cNvSpPr>
          <p:nvPr userDrawn="1"/>
        </p:nvSpPr>
        <p:spPr>
          <a:xfrm>
            <a:off x="252000" y="4854900"/>
            <a:ext cx="270000" cy="124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 b="1" i="0">
                <a:solidFill>
                  <a:schemeClr val="accent1"/>
                </a:solidFill>
                <a:effectLst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9E8169F0-646E-455B-AF5A-6D6C02EAEAF6}" type="slidenum">
              <a:rPr lang="en-GB" sz="900" noProof="1" smtClean="0">
                <a:solidFill>
                  <a:schemeClr val="tx2"/>
                </a:solidFill>
                <a:latin typeface="UniCredit (Body)"/>
              </a:rPr>
              <a:pPr lvl="0"/>
              <a:t>‹#›</a:t>
            </a:fld>
            <a:endParaRPr lang="en-GB" sz="900" noProof="1">
              <a:solidFill>
                <a:schemeClr val="tx2"/>
              </a:solidFill>
              <a:latin typeface="UniCredit (Body)"/>
            </a:endParaRPr>
          </a:p>
        </p:txBody>
      </p:sp>
    </p:spTree>
    <p:extLst>
      <p:ext uri="{BB962C8B-B14F-4D97-AF65-F5344CB8AC3E}">
        <p14:creationId xmlns:p14="http://schemas.microsoft.com/office/powerpoint/2010/main" val="31212666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117" userDrawn="1">
          <p15:clr>
            <a:srgbClr val="FBAE40"/>
          </p15:clr>
        </p15:guide>
        <p15:guide id="5" pos="2880" userDrawn="1">
          <p15:clr>
            <a:srgbClr val="FBAE40"/>
          </p15:clr>
        </p15:guide>
        <p15:guide id="6" orient="horz" pos="2949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egalEntity">
            <a:extLst>
              <a:ext uri="{FF2B5EF4-FFF2-40B4-BE49-F238E27FC236}">
                <a16:creationId xmlns:a16="http://schemas.microsoft.com/office/drawing/2014/main" id="{E6856FBA-0A77-5844-9825-FEDB6EC5ED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5864" y="4854900"/>
            <a:ext cx="2519362" cy="111600"/>
          </a:xfrm>
          <a:noFill/>
        </p:spPr>
        <p:txBody>
          <a:bodyPr vert="horz" wrap="square" lIns="0" tIns="0" rIns="0" bIns="0" rtlCol="0">
            <a:noAutofit/>
          </a:bodyPr>
          <a:lstStyle>
            <a:lvl1pPr>
              <a:defRPr lang="en-GB" sz="900" b="0" i="0" kern="1200" baseline="0" noProof="0" dirty="0">
                <a:solidFill>
                  <a:schemeClr val="tx2"/>
                </a:solidFill>
                <a:effectLst/>
                <a:latin typeface="UniCredit (Body)"/>
                <a:ea typeface="+mn-ea"/>
                <a:cs typeface="+mn-cs"/>
              </a:defRPr>
            </a:lvl1pPr>
          </a:lstStyle>
          <a:p>
            <a:pPr marL="0" lvl="0" indent="0">
              <a:buNone/>
            </a:pPr>
            <a:r>
              <a:rPr lang="en-GB" noProof="0" dirty="0"/>
              <a:t>[Insert legal entity - classification level]</a:t>
            </a:r>
          </a:p>
        </p:txBody>
      </p:sp>
      <p:sp>
        <p:nvSpPr>
          <p:cNvPr id="16" name="SlideNumber">
            <a:extLst>
              <a:ext uri="{FF2B5EF4-FFF2-40B4-BE49-F238E27FC236}">
                <a16:creationId xmlns:a16="http://schemas.microsoft.com/office/drawing/2014/main" id="{AC142F3A-5120-BF4D-AD2C-77CD585B70D1}"/>
              </a:ext>
            </a:extLst>
          </p:cNvPr>
          <p:cNvSpPr txBox="1">
            <a:spLocks/>
          </p:cNvSpPr>
          <p:nvPr/>
        </p:nvSpPr>
        <p:spPr>
          <a:xfrm>
            <a:off x="252000" y="4854900"/>
            <a:ext cx="270000" cy="124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 b="1" i="0">
                <a:solidFill>
                  <a:schemeClr val="accent1"/>
                </a:solidFill>
                <a:effectLst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9E8169F0-646E-455B-AF5A-6D6C02EAEAF6}" type="slidenum">
              <a:rPr lang="en-GB" sz="900" noProof="1" smtClean="0">
                <a:solidFill>
                  <a:schemeClr val="tx2"/>
                </a:solidFill>
                <a:latin typeface="UniCredit (Body)"/>
              </a:rPr>
              <a:pPr lvl="0"/>
              <a:t>‹#›</a:t>
            </a:fld>
            <a:endParaRPr lang="en-GB" sz="900" noProof="1">
              <a:solidFill>
                <a:schemeClr val="tx2"/>
              </a:solidFill>
              <a:latin typeface="UniCredit (Body)"/>
            </a:endParaRP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1FDDB454-05EB-F94E-BEE3-26C654BAED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2001" y="4335463"/>
            <a:ext cx="7164800" cy="372247"/>
          </a:xfrm>
        </p:spPr>
        <p:txBody>
          <a:bodyPr anchor="b">
            <a:noAutofit/>
          </a:bodyPr>
          <a:lstStyle>
            <a:lvl1pPr marL="357188" indent="-357188">
              <a:spcBef>
                <a:spcPts val="0"/>
              </a:spcBef>
              <a:spcAft>
                <a:spcPts val="0"/>
              </a:spcAft>
              <a:buNone/>
              <a:tabLst/>
              <a:defRPr sz="900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Source:	XYZ</a:t>
            </a:r>
          </a:p>
          <a:p>
            <a:pPr lvl="0"/>
            <a:r>
              <a:rPr lang="en-GB" noProof="0"/>
              <a:t>Notes:	(1) XYZ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9BE34D-C51F-41DE-88D0-3C5FFE1AC6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&lt;Page title&gt;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96CB0A2B-6D94-3C45-8827-42824EC190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12000" y="610088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6DAB9B4F-D3DE-9A44-A98B-618D40DEA4D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71484" y="608600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464824B6-7256-444A-AED5-661C4238389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30969" y="610088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3007BC80-08DA-3C47-98AE-5601E974ABF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749939" y="608600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AD51A900-E3C3-4641-A840-D12EA26DC82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90454" y="608600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4FBFDE2B-7D8E-B940-B51A-9B11A6F98E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2000" y="87142"/>
            <a:ext cx="8280814" cy="252000"/>
          </a:xfrm>
        </p:spPr>
        <p:txBody>
          <a:bodyPr vert="horz" wrap="none" lIns="0" tIns="0" rIns="0" bIns="0" rtlCol="0">
            <a:noAutofit/>
          </a:bodyPr>
          <a:lstStyle>
            <a:lvl1pPr marL="0" indent="0">
              <a:buNone/>
              <a:defRPr lang="en-US" sz="1800" b="0" dirty="0" smtClean="0">
                <a:solidFill>
                  <a:schemeClr val="bg1"/>
                </a:solidFill>
              </a:defRPr>
            </a:lvl1pPr>
          </a:lstStyle>
          <a:p>
            <a:pPr marL="176396" lvl="0" indent="-176396"/>
            <a:r>
              <a:rPr lang="en-GB"/>
              <a:t>&lt;Section title&gt;</a:t>
            </a:r>
            <a:endParaRPr lang="en-US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0F4C651-7D09-4EAD-834E-6A772A9085C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51998" y="1058060"/>
            <a:ext cx="2520000" cy="360000"/>
          </a:xfrm>
        </p:spPr>
        <p:txBody>
          <a:bodyPr vert="horz" lIns="0" tIns="0" rIns="0" bIns="0" rtlCol="0">
            <a:noAutofit/>
          </a:bodyPr>
          <a:lstStyle>
            <a:lvl1pPr>
              <a:defRPr lang="en-GB" noProof="0"/>
            </a:lvl1pPr>
          </a:lstStyle>
          <a:p>
            <a:pPr lvl="0"/>
            <a:r>
              <a:rPr lang="en-GB" noProof="0"/>
              <a:t>&lt;Heading (18pt)&gt;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51BE0EC-3158-4B3D-A408-7C4E41FA475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132406" y="1058060"/>
            <a:ext cx="2520000" cy="360000"/>
          </a:xfrm>
        </p:spPr>
        <p:txBody>
          <a:bodyPr vert="horz" lIns="0" tIns="0" rIns="0" bIns="0" rtlCol="0">
            <a:noAutofit/>
          </a:bodyPr>
          <a:lstStyle>
            <a:lvl1pPr>
              <a:defRPr lang="en-GB" noProof="0"/>
            </a:lvl1pPr>
          </a:lstStyle>
          <a:p>
            <a:pPr lvl="0"/>
            <a:r>
              <a:rPr lang="en-GB" noProof="0"/>
              <a:t>&lt;Heading (18pt)&gt;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31292F0C-F2FC-45B4-971E-E26E399E5FB1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012813" y="1058060"/>
            <a:ext cx="2520000" cy="360000"/>
          </a:xfrm>
        </p:spPr>
        <p:txBody>
          <a:bodyPr vert="horz" lIns="0" tIns="0" rIns="0" bIns="0" rtlCol="0">
            <a:noAutofit/>
          </a:bodyPr>
          <a:lstStyle>
            <a:lvl1pPr>
              <a:defRPr lang="en-GB" noProof="0"/>
            </a:lvl1pPr>
          </a:lstStyle>
          <a:p>
            <a:pPr lvl="0"/>
            <a:r>
              <a:rPr lang="en-GB" noProof="0"/>
              <a:t>&lt;Heading (18pt)&gt;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5D7D6212-78D9-44CE-A5D1-5A3BD5E212B4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251998" y="1656000"/>
            <a:ext cx="2520000" cy="2592000"/>
          </a:xfrm>
        </p:spPr>
        <p:txBody>
          <a:bodyPr vert="horz" lIns="0" tIns="0" rIns="0" bIns="0" rtlCol="0">
            <a:noAutofit/>
          </a:bodyPr>
          <a:lstStyle>
            <a:lvl1pPr>
              <a:defRPr lang="en-GB" noProof="0" dirty="0" smtClean="0"/>
            </a:lvl1pPr>
            <a:lvl2pPr>
              <a:defRPr lang="en-GB" noProof="0" dirty="0" smtClean="0"/>
            </a:lvl2pPr>
            <a:lvl3pPr>
              <a:defRPr lang="en-GB" noProof="0" dirty="0" smtClean="0"/>
            </a:lvl3pPr>
            <a:lvl4pPr>
              <a:defRPr lang="en-GB" noProof="0" dirty="0" smtClean="0"/>
            </a:lvl4pPr>
            <a:lvl5pPr>
              <a:defRPr lang="en-GB" noProof="0" dirty="0" smtClean="0"/>
            </a:lvl5pPr>
            <a:lvl6pPr>
              <a:defRPr lang="en-GB" noProof="0" dirty="0"/>
            </a:lvl6pPr>
            <a:lvl7pPr>
              <a:defRPr lang="en-GB" noProof="0" dirty="0" smtClean="0"/>
            </a:lvl7pPr>
            <a:lvl8pPr>
              <a:defRPr lang="en-GB" noProof="0" dirty="0" smtClean="0"/>
            </a:lvl8pPr>
            <a:lvl9pPr>
              <a:defRPr lang="en-GB" noProof="0" dirty="0" smtClean="0"/>
            </a:lvl9pPr>
          </a:lstStyle>
          <a:p>
            <a:pPr lvl="0"/>
            <a:r>
              <a:rPr lang="en-GB" noProof="0"/>
              <a:t>&lt;Heading (18pt)&gt;</a:t>
            </a:r>
          </a:p>
          <a:p>
            <a:pPr lvl="1"/>
            <a:r>
              <a:rPr lang="en-GB" noProof="0"/>
              <a:t>&lt;Subheading (14pt)&gt;</a:t>
            </a:r>
          </a:p>
          <a:p>
            <a:pPr lvl="2"/>
            <a:r>
              <a:rPr lang="en-GB" noProof="0"/>
              <a:t>&lt;Normal (14pt)&gt;</a:t>
            </a:r>
          </a:p>
          <a:p>
            <a:pPr lvl="3"/>
            <a:r>
              <a:rPr lang="en-GB" noProof="0"/>
              <a:t>&lt;Bullet 1 (14pt)&gt;</a:t>
            </a:r>
          </a:p>
          <a:p>
            <a:pPr lvl="4"/>
            <a:r>
              <a:rPr lang="en-GB" noProof="0"/>
              <a:t>&lt;Bullet 2 (14pt)&gt;</a:t>
            </a:r>
          </a:p>
          <a:p>
            <a:pPr lvl="5"/>
            <a:r>
              <a:rPr lang="en-GB" noProof="0"/>
              <a:t>&lt;Bullet 3 (14pt)&gt;</a:t>
            </a:r>
          </a:p>
          <a:p>
            <a:pPr lvl="6"/>
            <a:r>
              <a:rPr lang="en-GB" noProof="0"/>
              <a:t>Reduced Normal (11pt)</a:t>
            </a:r>
          </a:p>
          <a:p>
            <a:pPr lvl="7"/>
            <a:r>
              <a:rPr lang="en-GB" noProof="0"/>
              <a:t>&lt;Tick (14pt)&gt;</a:t>
            </a:r>
          </a:p>
          <a:p>
            <a:pPr lvl="8"/>
            <a:r>
              <a:rPr lang="en-GB" noProof="0"/>
              <a:t>&lt;Cross (14pt)&gt;</a:t>
            </a:r>
          </a:p>
          <a:p>
            <a:pPr lvl="5"/>
            <a:endParaRPr lang="en-GB" noProof="0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CF653CCA-8355-40FA-A14F-2533492160EC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3132406" y="1656000"/>
            <a:ext cx="2520000" cy="2592000"/>
          </a:xfrm>
        </p:spPr>
        <p:txBody>
          <a:bodyPr vert="horz" lIns="0" tIns="0" rIns="0" bIns="0" rtlCol="0">
            <a:noAutofit/>
          </a:bodyPr>
          <a:lstStyle>
            <a:lvl1pPr>
              <a:defRPr lang="en-GB" noProof="0" dirty="0" smtClean="0"/>
            </a:lvl1pPr>
            <a:lvl2pPr>
              <a:defRPr lang="en-GB" noProof="0" dirty="0" smtClean="0"/>
            </a:lvl2pPr>
            <a:lvl3pPr>
              <a:defRPr lang="en-GB" noProof="0" dirty="0" smtClean="0"/>
            </a:lvl3pPr>
            <a:lvl4pPr>
              <a:defRPr lang="en-GB" noProof="0" dirty="0" smtClean="0"/>
            </a:lvl4pPr>
            <a:lvl5pPr>
              <a:defRPr lang="en-GB" noProof="0" dirty="0" smtClean="0"/>
            </a:lvl5pPr>
            <a:lvl6pPr>
              <a:defRPr lang="en-GB" noProof="0" dirty="0"/>
            </a:lvl6pPr>
            <a:lvl7pPr>
              <a:defRPr lang="en-GB" noProof="0" dirty="0" smtClean="0"/>
            </a:lvl7pPr>
            <a:lvl8pPr>
              <a:defRPr lang="en-GB" noProof="0" dirty="0" smtClean="0"/>
            </a:lvl8pPr>
            <a:lvl9pPr>
              <a:defRPr lang="en-GB" noProof="0" dirty="0" smtClean="0"/>
            </a:lvl9pPr>
          </a:lstStyle>
          <a:p>
            <a:pPr lvl="0"/>
            <a:r>
              <a:rPr lang="en-GB" noProof="0"/>
              <a:t>&lt;Heading (18pt)&gt;</a:t>
            </a:r>
          </a:p>
          <a:p>
            <a:pPr lvl="1"/>
            <a:r>
              <a:rPr lang="en-GB" noProof="0"/>
              <a:t>&lt;Subheading (14pt)&gt;</a:t>
            </a:r>
          </a:p>
          <a:p>
            <a:pPr lvl="2"/>
            <a:r>
              <a:rPr lang="en-GB" noProof="0"/>
              <a:t>&lt;Normal (14pt)&gt;</a:t>
            </a:r>
          </a:p>
          <a:p>
            <a:pPr lvl="3"/>
            <a:r>
              <a:rPr lang="en-GB" noProof="0"/>
              <a:t>&lt;Bullet 1 (14pt)&gt;</a:t>
            </a:r>
          </a:p>
          <a:p>
            <a:pPr lvl="4"/>
            <a:r>
              <a:rPr lang="en-GB" noProof="0"/>
              <a:t>&lt;Bullet 2 (14pt)&gt;</a:t>
            </a:r>
          </a:p>
          <a:p>
            <a:pPr lvl="5"/>
            <a:r>
              <a:rPr lang="en-GB" noProof="0"/>
              <a:t>&lt;Bullet 3 (14pt)&gt;</a:t>
            </a:r>
          </a:p>
          <a:p>
            <a:pPr lvl="6"/>
            <a:r>
              <a:rPr lang="en-GB" noProof="0"/>
              <a:t>Reduced Normal (11pt)</a:t>
            </a:r>
          </a:p>
          <a:p>
            <a:pPr lvl="7"/>
            <a:r>
              <a:rPr lang="en-GB" noProof="0"/>
              <a:t>&lt;Tick (14pt)&gt;</a:t>
            </a:r>
          </a:p>
          <a:p>
            <a:pPr lvl="8"/>
            <a:r>
              <a:rPr lang="en-GB" noProof="0"/>
              <a:t>&lt;Cross (14pt)&gt;</a:t>
            </a:r>
          </a:p>
          <a:p>
            <a:pPr lvl="5"/>
            <a:endParaRPr lang="en-GB" noProof="0"/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6B0E0333-7398-4D29-8274-EC4250F648BC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6012813" y="1656000"/>
            <a:ext cx="2520000" cy="2592000"/>
          </a:xfrm>
        </p:spPr>
        <p:txBody>
          <a:bodyPr vert="horz" lIns="0" tIns="0" rIns="0" bIns="0" rtlCol="0">
            <a:noAutofit/>
          </a:bodyPr>
          <a:lstStyle>
            <a:lvl1pPr>
              <a:defRPr lang="en-GB" noProof="0" dirty="0" smtClean="0"/>
            </a:lvl1pPr>
            <a:lvl2pPr>
              <a:defRPr lang="en-GB" noProof="0" dirty="0" smtClean="0"/>
            </a:lvl2pPr>
            <a:lvl3pPr>
              <a:defRPr lang="en-GB" noProof="0" dirty="0" smtClean="0"/>
            </a:lvl3pPr>
            <a:lvl4pPr>
              <a:defRPr lang="en-GB" noProof="0" dirty="0" smtClean="0"/>
            </a:lvl4pPr>
            <a:lvl5pPr>
              <a:defRPr lang="en-GB" noProof="0" dirty="0" smtClean="0"/>
            </a:lvl5pPr>
            <a:lvl6pPr>
              <a:defRPr lang="en-GB" noProof="0" dirty="0"/>
            </a:lvl6pPr>
            <a:lvl7pPr>
              <a:defRPr lang="en-GB" noProof="0" dirty="0" smtClean="0"/>
            </a:lvl7pPr>
            <a:lvl8pPr>
              <a:defRPr lang="en-GB" noProof="0" dirty="0" smtClean="0"/>
            </a:lvl8pPr>
            <a:lvl9pPr>
              <a:defRPr lang="en-GB" noProof="0" dirty="0" smtClean="0"/>
            </a:lvl9pPr>
          </a:lstStyle>
          <a:p>
            <a:pPr lvl="0"/>
            <a:r>
              <a:rPr lang="en-GB" noProof="0"/>
              <a:t>&lt;Heading (18pt)&gt;</a:t>
            </a:r>
          </a:p>
          <a:p>
            <a:pPr lvl="1"/>
            <a:r>
              <a:rPr lang="en-GB" noProof="0"/>
              <a:t>&lt;Subheading (14pt)&gt;</a:t>
            </a:r>
          </a:p>
          <a:p>
            <a:pPr lvl="2"/>
            <a:r>
              <a:rPr lang="en-GB" noProof="0"/>
              <a:t>&lt;Normal (14pt)&gt;</a:t>
            </a:r>
          </a:p>
          <a:p>
            <a:pPr lvl="3"/>
            <a:r>
              <a:rPr lang="en-GB" noProof="0"/>
              <a:t>&lt;Bullet 1 (14pt)&gt;</a:t>
            </a:r>
          </a:p>
          <a:p>
            <a:pPr lvl="4"/>
            <a:r>
              <a:rPr lang="en-GB" noProof="0"/>
              <a:t>&lt;Bullet 2 (14pt)&gt;</a:t>
            </a:r>
          </a:p>
          <a:p>
            <a:pPr lvl="5"/>
            <a:r>
              <a:rPr lang="en-GB" noProof="0"/>
              <a:t>&lt;Bullet 3 (14pt)&gt;</a:t>
            </a:r>
          </a:p>
          <a:p>
            <a:pPr lvl="6"/>
            <a:r>
              <a:rPr lang="en-GB" noProof="0"/>
              <a:t>Reduced Normal (11pt)</a:t>
            </a:r>
          </a:p>
          <a:p>
            <a:pPr lvl="7"/>
            <a:r>
              <a:rPr lang="en-GB" noProof="0"/>
              <a:t>&lt;Tick (14pt)&gt;</a:t>
            </a:r>
          </a:p>
          <a:p>
            <a:pPr lvl="8"/>
            <a:r>
              <a:rPr lang="en-GB" noProof="0"/>
              <a:t>&lt;Cross (14pt)&gt;</a:t>
            </a:r>
          </a:p>
          <a:p>
            <a:pPr lvl="5"/>
            <a:endParaRPr lang="en-GB" noProof="0"/>
          </a:p>
        </p:txBody>
      </p:sp>
      <p:sp>
        <p:nvSpPr>
          <p:cNvPr id="21" name="SlideNumber">
            <a:extLst>
              <a:ext uri="{FF2B5EF4-FFF2-40B4-BE49-F238E27FC236}">
                <a16:creationId xmlns:a16="http://schemas.microsoft.com/office/drawing/2014/main" id="{9E864AF0-A006-46BE-A423-02502761B8D3}"/>
              </a:ext>
            </a:extLst>
          </p:cNvPr>
          <p:cNvSpPr txBox="1">
            <a:spLocks/>
          </p:cNvSpPr>
          <p:nvPr userDrawn="1"/>
        </p:nvSpPr>
        <p:spPr>
          <a:xfrm>
            <a:off x="252000" y="4854900"/>
            <a:ext cx="270000" cy="124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 b="1" i="0">
                <a:solidFill>
                  <a:schemeClr val="accent1"/>
                </a:solidFill>
                <a:effectLst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9E8169F0-646E-455B-AF5A-6D6C02EAEAF6}" type="slidenum">
              <a:rPr lang="en-GB" sz="900" noProof="1" smtClean="0">
                <a:solidFill>
                  <a:schemeClr val="tx2"/>
                </a:solidFill>
                <a:latin typeface="UniCredit (Body)"/>
              </a:rPr>
              <a:pPr lvl="0"/>
              <a:t>‹#›</a:t>
            </a:fld>
            <a:endParaRPr lang="en-GB" sz="900" noProof="1">
              <a:solidFill>
                <a:schemeClr val="tx2"/>
              </a:solidFill>
              <a:latin typeface="UniCredit (Body)"/>
            </a:endParaRPr>
          </a:p>
        </p:txBody>
      </p:sp>
    </p:spTree>
    <p:extLst>
      <p:ext uri="{BB962C8B-B14F-4D97-AF65-F5344CB8AC3E}">
        <p14:creationId xmlns:p14="http://schemas.microsoft.com/office/powerpoint/2010/main" val="37967380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117" userDrawn="1">
          <p15:clr>
            <a:srgbClr val="FBAE40"/>
          </p15:clr>
        </p15:guide>
        <p15:guide id="5" pos="2880" userDrawn="1">
          <p15:clr>
            <a:srgbClr val="FBAE40"/>
          </p15:clr>
        </p15:guide>
        <p15:guide id="6" orient="horz" pos="2949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6E1A54-BF49-B742-A615-AE93E1713F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2000" y="87142"/>
            <a:ext cx="8280814" cy="252000"/>
          </a:xfrm>
        </p:spPr>
        <p:txBody>
          <a:bodyPr vert="horz" wrap="none" lIns="0" tIns="0" rIns="0" bIns="0" rtlCol="0">
            <a:noAutofit/>
          </a:bodyPr>
          <a:lstStyle>
            <a:lvl1pPr marL="0" indent="0">
              <a:buNone/>
              <a:defRPr lang="en-US" sz="1800" b="0" dirty="0" smtClean="0">
                <a:solidFill>
                  <a:schemeClr val="bg1"/>
                </a:solidFill>
              </a:defRPr>
            </a:lvl1pPr>
          </a:lstStyle>
          <a:p>
            <a:pPr marL="176396" lvl="0" indent="-176396"/>
            <a:r>
              <a:rPr lang="en-GB"/>
              <a:t>&lt;Section title&gt;</a:t>
            </a:r>
            <a:endParaRPr lang="en-US"/>
          </a:p>
        </p:txBody>
      </p:sp>
      <p:sp>
        <p:nvSpPr>
          <p:cNvPr id="15" name="LegalEntity">
            <a:extLst>
              <a:ext uri="{FF2B5EF4-FFF2-40B4-BE49-F238E27FC236}">
                <a16:creationId xmlns:a16="http://schemas.microsoft.com/office/drawing/2014/main" id="{E6856FBA-0A77-5844-9825-FEDB6EC5ED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5231" y="4854900"/>
            <a:ext cx="2519362" cy="111600"/>
          </a:xfrm>
          <a:noFill/>
        </p:spPr>
        <p:txBody>
          <a:bodyPr vert="horz" wrap="square" lIns="0" tIns="0" rIns="0" bIns="0" rtlCol="0">
            <a:noAutofit/>
          </a:bodyPr>
          <a:lstStyle>
            <a:lvl1pPr>
              <a:defRPr lang="en-GB" sz="900" b="0" i="0" noProof="0" dirty="0">
                <a:solidFill>
                  <a:schemeClr val="tx2"/>
                </a:solidFill>
                <a:effectLst/>
                <a:cs typeface="+mn-cs"/>
              </a:defRPr>
            </a:lvl1pPr>
          </a:lstStyle>
          <a:p>
            <a:pPr lvl="0"/>
            <a:r>
              <a:rPr lang="en-GB" noProof="0"/>
              <a:t>[Insert legal entity - classification level]</a:t>
            </a:r>
          </a:p>
        </p:txBody>
      </p:sp>
      <p:sp>
        <p:nvSpPr>
          <p:cNvPr id="16" name="SlideNumber">
            <a:extLst>
              <a:ext uri="{FF2B5EF4-FFF2-40B4-BE49-F238E27FC236}">
                <a16:creationId xmlns:a16="http://schemas.microsoft.com/office/drawing/2014/main" id="{AC142F3A-5120-BF4D-AD2C-77CD585B70D1}"/>
              </a:ext>
            </a:extLst>
          </p:cNvPr>
          <p:cNvSpPr txBox="1">
            <a:spLocks/>
          </p:cNvSpPr>
          <p:nvPr/>
        </p:nvSpPr>
        <p:spPr>
          <a:xfrm>
            <a:off x="252000" y="4854900"/>
            <a:ext cx="270000" cy="124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 b="1" i="0">
                <a:solidFill>
                  <a:schemeClr val="accent1"/>
                </a:solidFill>
                <a:effectLst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9E8169F0-646E-455B-AF5A-6D6C02EAEAF6}" type="slidenum">
              <a:rPr lang="en-GB" sz="900" noProof="1" smtClean="0">
                <a:solidFill>
                  <a:schemeClr val="tx2"/>
                </a:solidFill>
                <a:latin typeface="UniCredit (Body)"/>
              </a:rPr>
              <a:pPr lvl="0"/>
              <a:t>‹#›</a:t>
            </a:fld>
            <a:endParaRPr lang="en-GB" sz="900" noProof="1">
              <a:solidFill>
                <a:schemeClr val="tx2"/>
              </a:solidFill>
              <a:latin typeface="UniCredit (Body)"/>
            </a:endParaRP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1FDDB454-05EB-F94E-BEE3-26C654BAED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2001" y="4335463"/>
            <a:ext cx="7164800" cy="372247"/>
          </a:xfrm>
        </p:spPr>
        <p:txBody>
          <a:bodyPr anchor="b">
            <a:noAutofit/>
          </a:bodyPr>
          <a:lstStyle>
            <a:lvl1pPr marL="357188" indent="-357188">
              <a:spcBef>
                <a:spcPts val="0"/>
              </a:spcBef>
              <a:spcAft>
                <a:spcPts val="0"/>
              </a:spcAft>
              <a:buNone/>
              <a:tabLst/>
              <a:defRPr sz="900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/>
              <a:t>Source:	XYZ</a:t>
            </a:r>
          </a:p>
          <a:p>
            <a:pPr lvl="0"/>
            <a:r>
              <a:rPr lang="en-US"/>
              <a:t>Notes:	(1) XYZ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9BE34D-C51F-41DE-88D0-3C5FFE1AC6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&lt;Page title&gt;</a:t>
            </a:r>
            <a:endParaRPr lang="en-GB"/>
          </a:p>
        </p:txBody>
      </p:sp>
      <p:sp>
        <p:nvSpPr>
          <p:cNvPr id="25" name="Segnaposto immagine 9">
            <a:extLst>
              <a:ext uri="{FF2B5EF4-FFF2-40B4-BE49-F238E27FC236}">
                <a16:creationId xmlns:a16="http://schemas.microsoft.com/office/drawing/2014/main" id="{6EFAC134-93F5-43AB-90AF-0D624A3A21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2000" y="1265371"/>
            <a:ext cx="1616075" cy="1423988"/>
          </a:xfrm>
          <a:prstGeom prst="round2Diag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it-IT"/>
          </a:p>
        </p:txBody>
      </p:sp>
      <p:sp>
        <p:nvSpPr>
          <p:cNvPr id="26" name="Segnaposto immagine 9">
            <a:extLst>
              <a:ext uri="{FF2B5EF4-FFF2-40B4-BE49-F238E27FC236}">
                <a16:creationId xmlns:a16="http://schemas.microsoft.com/office/drawing/2014/main" id="{38BDECA1-DF2B-4A9A-8027-DFAC4EE5FB5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473579" y="1265371"/>
            <a:ext cx="1616075" cy="1423988"/>
          </a:xfrm>
          <a:prstGeom prst="round2Diag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it-IT"/>
          </a:p>
        </p:txBody>
      </p:sp>
      <p:sp>
        <p:nvSpPr>
          <p:cNvPr id="27" name="Segnaposto immagine 9">
            <a:extLst>
              <a:ext uri="{FF2B5EF4-FFF2-40B4-BE49-F238E27FC236}">
                <a16:creationId xmlns:a16="http://schemas.microsoft.com/office/drawing/2014/main" id="{EE90F4EB-4B04-4F5F-B919-B40C2BED3E3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695158" y="1265371"/>
            <a:ext cx="1616075" cy="1423988"/>
          </a:xfrm>
          <a:prstGeom prst="round2Diag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it-IT"/>
          </a:p>
        </p:txBody>
      </p:sp>
      <p:sp>
        <p:nvSpPr>
          <p:cNvPr id="28" name="Segnaposto immagine 9">
            <a:extLst>
              <a:ext uri="{FF2B5EF4-FFF2-40B4-BE49-F238E27FC236}">
                <a16:creationId xmlns:a16="http://schemas.microsoft.com/office/drawing/2014/main" id="{9BC700BA-5C07-4B28-8B08-4D1474EE51D3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916738" y="1265371"/>
            <a:ext cx="1616075" cy="1423988"/>
          </a:xfrm>
          <a:prstGeom prst="round2Diag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it-IT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A60112DC-4906-4145-9669-C7CAF1EEC1F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12000" y="610088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9382E47A-41FD-FC4F-8AB8-B7A1567107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71484" y="608600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1CA04D59-E625-B84A-8CB8-A15607A9058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30969" y="610088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A90BFCEF-1EED-2044-B6D0-70B6026A9F3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749939" y="608600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F6EB534E-153D-9E42-834A-A9F3ECF2B16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90454" y="608600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17" name="SlideNumber">
            <a:extLst>
              <a:ext uri="{FF2B5EF4-FFF2-40B4-BE49-F238E27FC236}">
                <a16:creationId xmlns:a16="http://schemas.microsoft.com/office/drawing/2014/main" id="{7E817426-EF31-4796-B9F3-F58197C964C1}"/>
              </a:ext>
            </a:extLst>
          </p:cNvPr>
          <p:cNvSpPr txBox="1">
            <a:spLocks/>
          </p:cNvSpPr>
          <p:nvPr userDrawn="1"/>
        </p:nvSpPr>
        <p:spPr>
          <a:xfrm>
            <a:off x="252000" y="4854900"/>
            <a:ext cx="270000" cy="124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 b="1" i="0">
                <a:solidFill>
                  <a:schemeClr val="accent1"/>
                </a:solidFill>
                <a:effectLst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9E8169F0-646E-455B-AF5A-6D6C02EAEAF6}" type="slidenum">
              <a:rPr lang="en-GB" sz="900" noProof="1" smtClean="0">
                <a:solidFill>
                  <a:schemeClr val="tx2"/>
                </a:solidFill>
                <a:latin typeface="UniCredit (Body)"/>
              </a:rPr>
              <a:pPr lvl="0"/>
              <a:t>‹#›</a:t>
            </a:fld>
            <a:endParaRPr lang="en-GB" sz="900" noProof="1">
              <a:solidFill>
                <a:schemeClr val="tx2"/>
              </a:solidFill>
              <a:latin typeface="UniCredit (Body)"/>
            </a:endParaRPr>
          </a:p>
        </p:txBody>
      </p:sp>
    </p:spTree>
    <p:extLst>
      <p:ext uri="{BB962C8B-B14F-4D97-AF65-F5344CB8AC3E}">
        <p14:creationId xmlns:p14="http://schemas.microsoft.com/office/powerpoint/2010/main" val="14867537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117" userDrawn="1">
          <p15:clr>
            <a:srgbClr val="FBAE40"/>
          </p15:clr>
        </p15:guide>
        <p15:guide id="5" pos="2880" userDrawn="1">
          <p15:clr>
            <a:srgbClr val="FBAE40"/>
          </p15:clr>
        </p15:guide>
        <p15:guide id="6" orient="horz" pos="2949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Number">
            <a:extLst>
              <a:ext uri="{FF2B5EF4-FFF2-40B4-BE49-F238E27FC236}">
                <a16:creationId xmlns:a16="http://schemas.microsoft.com/office/drawing/2014/main" id="{AC142F3A-5120-BF4D-AD2C-77CD585B70D1}"/>
              </a:ext>
            </a:extLst>
          </p:cNvPr>
          <p:cNvSpPr txBox="1">
            <a:spLocks/>
          </p:cNvSpPr>
          <p:nvPr/>
        </p:nvSpPr>
        <p:spPr>
          <a:xfrm>
            <a:off x="252000" y="4854900"/>
            <a:ext cx="270000" cy="124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 b="1" i="0">
                <a:solidFill>
                  <a:schemeClr val="accent1"/>
                </a:solidFill>
                <a:effectLst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9E8169F0-646E-455B-AF5A-6D6C02EAEAF6}" type="slidenum">
              <a:rPr lang="en-GB" sz="900" noProof="1" smtClean="0">
                <a:solidFill>
                  <a:schemeClr val="tx2"/>
                </a:solidFill>
                <a:latin typeface="UniCredit (Body)"/>
              </a:rPr>
              <a:pPr lvl="0"/>
              <a:t>‹#›</a:t>
            </a:fld>
            <a:endParaRPr lang="en-GB" sz="900" noProof="1">
              <a:solidFill>
                <a:schemeClr val="tx2"/>
              </a:solidFill>
              <a:latin typeface="UniCredit (Body)"/>
            </a:endParaRP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337A0785-3155-2447-868B-EB4B4565CB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2001" y="4371074"/>
            <a:ext cx="7148108" cy="336636"/>
          </a:xfrm>
        </p:spPr>
        <p:txBody>
          <a:bodyPr anchor="b">
            <a:noAutofit/>
          </a:bodyPr>
          <a:lstStyle>
            <a:lvl1pPr marL="357188" indent="-357188">
              <a:spcBef>
                <a:spcPts val="0"/>
              </a:spcBef>
              <a:spcAft>
                <a:spcPts val="0"/>
              </a:spcAft>
              <a:buNone/>
              <a:tabLst/>
              <a:defRPr sz="900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/>
              <a:t>Source:	XYZ</a:t>
            </a:r>
          </a:p>
          <a:p>
            <a:pPr lvl="0"/>
            <a:r>
              <a:rPr lang="en-US"/>
              <a:t>Notes:	(1) XYZ</a:t>
            </a:r>
          </a:p>
        </p:txBody>
      </p:sp>
      <p:pic>
        <p:nvPicPr>
          <p:cNvPr id="13" name="Picture 12" descr="A picture containing blur&#10;&#10;Description automatically generated">
            <a:extLst>
              <a:ext uri="{FF2B5EF4-FFF2-40B4-BE49-F238E27FC236}">
                <a16:creationId xmlns:a16="http://schemas.microsoft.com/office/drawing/2014/main" id="{999B3DB8-64CF-3A46-ACAC-B64DE8BB6C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0" y="0"/>
            <a:ext cx="9144000" cy="43710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E680E2-0B8C-472D-BCD0-06746D7C3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357741"/>
            <a:ext cx="8280813" cy="30345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31B9852-F789-4C1D-A281-C4E889693F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2001" y="1080000"/>
            <a:ext cx="1403454" cy="1143162"/>
          </a:xfrm>
        </p:spPr>
        <p:txBody>
          <a:bodyPr/>
          <a:lstStyle>
            <a:lvl1pPr marL="12700" indent="0">
              <a:spcAft>
                <a:spcPts val="1200"/>
              </a:spcAft>
              <a:tabLst/>
              <a:defRPr sz="1100" b="1">
                <a:solidFill>
                  <a:schemeClr val="bg1"/>
                </a:solidFill>
              </a:defRPr>
            </a:lvl1pPr>
            <a:lvl2pPr marL="12700" indent="0">
              <a:spcBef>
                <a:spcPts val="0"/>
              </a:spcBef>
              <a:spcAft>
                <a:spcPts val="600"/>
              </a:spcAft>
              <a:tabLst/>
              <a:defRPr lang="en-GB" sz="1100" b="0" kern="1200" baseline="0" noProof="0" dirty="0">
                <a:solidFill>
                  <a:schemeClr val="bg1"/>
                </a:solidFill>
                <a:latin typeface="UniCredit (Body)"/>
                <a:ea typeface="+mn-ea"/>
                <a:cs typeface="Arial" panose="020B0604020202020204" pitchFamily="34" charset="0"/>
              </a:defRPr>
            </a:lvl2pPr>
            <a:lvl3pPr marL="446088" indent="-433388">
              <a:spcBef>
                <a:spcPts val="600"/>
              </a:spcBef>
              <a:tabLst/>
              <a:defRPr sz="11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&lt;Name/Office&gt;</a:t>
            </a:r>
          </a:p>
          <a:p>
            <a:pPr marL="12700" marR="0" lvl="1" indent="0" algn="l" defTabSz="3428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None/>
              <a:tabLst/>
            </a:pPr>
            <a:r>
              <a:rPr lang="en-GB" noProof="0"/>
              <a:t>&lt;Address&gt;</a:t>
            </a:r>
          </a:p>
          <a:p>
            <a:pPr lvl="2"/>
            <a:r>
              <a:rPr lang="en-GB" noProof="0"/>
              <a:t>&lt;Phone/Email&gt;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05DCC7CD-5AA1-4339-A82E-A9541664ED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68229" y="1080000"/>
            <a:ext cx="1403454" cy="1143162"/>
          </a:xfrm>
        </p:spPr>
        <p:txBody>
          <a:bodyPr vert="horz" lIns="0" tIns="0" rIns="0" bIns="0" rtlCol="0">
            <a:noAutofit/>
          </a:bodyPr>
          <a:lstStyle>
            <a:lvl1pPr>
              <a:defRPr lang="en-GB" sz="1100" b="1" noProof="0" dirty="0" smtClean="0">
                <a:solidFill>
                  <a:schemeClr val="bg1"/>
                </a:solidFill>
              </a:defRPr>
            </a:lvl1pPr>
            <a:lvl2pPr>
              <a:defRPr lang="en-GB" sz="1100" b="0" noProof="0" dirty="0" smtClean="0">
                <a:solidFill>
                  <a:schemeClr val="bg1"/>
                </a:solidFill>
              </a:defRPr>
            </a:lvl2pPr>
            <a:lvl3pPr>
              <a:defRPr lang="en-GB" sz="1100" noProof="0" dirty="0">
                <a:solidFill>
                  <a:schemeClr val="bg1"/>
                </a:solidFill>
              </a:defRPr>
            </a:lvl3pPr>
          </a:lstStyle>
          <a:p>
            <a:pPr marL="12700" lvl="0">
              <a:spcAft>
                <a:spcPts val="1200"/>
              </a:spcAft>
            </a:pPr>
            <a:r>
              <a:rPr lang="en-GB" noProof="0"/>
              <a:t>&lt;Name/Office&gt;</a:t>
            </a:r>
          </a:p>
          <a:p>
            <a:pPr marL="12700" lvl="1">
              <a:spcAft>
                <a:spcPts val="0"/>
              </a:spcAft>
            </a:pPr>
            <a:r>
              <a:rPr lang="en-GB" noProof="0"/>
              <a:t>&lt;Address&gt;</a:t>
            </a:r>
          </a:p>
          <a:p>
            <a:pPr marL="446088" lvl="2" indent="-433388">
              <a:spcBef>
                <a:spcPts val="600"/>
              </a:spcBef>
            </a:pPr>
            <a:r>
              <a:rPr lang="en-GB" noProof="0"/>
              <a:t>&lt;Phone/Email&gt;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61E485E-469B-45F1-A875-619C7BCD5D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84457" y="1080000"/>
            <a:ext cx="1403454" cy="1143162"/>
          </a:xfrm>
        </p:spPr>
        <p:txBody>
          <a:bodyPr vert="horz" lIns="0" tIns="0" rIns="0" bIns="0" rtlCol="0">
            <a:noAutofit/>
          </a:bodyPr>
          <a:lstStyle>
            <a:lvl1pPr>
              <a:defRPr lang="en-GB" sz="1100" b="1" noProof="0" dirty="0" smtClean="0">
                <a:solidFill>
                  <a:schemeClr val="bg1"/>
                </a:solidFill>
              </a:defRPr>
            </a:lvl1pPr>
            <a:lvl2pPr>
              <a:defRPr lang="en-GB" sz="1100" b="0" noProof="0" dirty="0">
                <a:solidFill>
                  <a:schemeClr val="bg1"/>
                </a:solidFill>
              </a:defRPr>
            </a:lvl2pPr>
            <a:lvl3pPr>
              <a:defRPr lang="en-GB" sz="1100" noProof="0" dirty="0">
                <a:solidFill>
                  <a:schemeClr val="bg1"/>
                </a:solidFill>
              </a:defRPr>
            </a:lvl3pPr>
          </a:lstStyle>
          <a:p>
            <a:pPr marL="12700" lvl="0">
              <a:spcAft>
                <a:spcPts val="1200"/>
              </a:spcAft>
            </a:pPr>
            <a:r>
              <a:rPr lang="en-GB" noProof="0"/>
              <a:t>&lt;Name/Office&gt;</a:t>
            </a:r>
          </a:p>
          <a:p>
            <a:pPr marL="12700" lvl="1">
              <a:spcAft>
                <a:spcPts val="0"/>
              </a:spcAft>
            </a:pPr>
            <a:r>
              <a:rPr lang="en-GB" noProof="0"/>
              <a:t>&lt;Address&gt;</a:t>
            </a:r>
          </a:p>
          <a:p>
            <a:pPr marL="446088" lvl="2" indent="-433388">
              <a:spcBef>
                <a:spcPts val="600"/>
              </a:spcBef>
            </a:pPr>
            <a:r>
              <a:rPr lang="en-GB" noProof="0"/>
              <a:t>&lt;Phone/Email&gt;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D8637B47-BE7A-41D9-856A-F2461468116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00684" y="1080000"/>
            <a:ext cx="1403454" cy="1143162"/>
          </a:xfrm>
        </p:spPr>
        <p:txBody>
          <a:bodyPr vert="horz" lIns="0" tIns="0" rIns="0" bIns="0" rtlCol="0">
            <a:noAutofit/>
          </a:bodyPr>
          <a:lstStyle>
            <a:lvl1pPr>
              <a:defRPr lang="en-GB" sz="1100" b="1" noProof="0" dirty="0" smtClean="0">
                <a:solidFill>
                  <a:schemeClr val="bg1"/>
                </a:solidFill>
              </a:defRPr>
            </a:lvl1pPr>
            <a:lvl2pPr>
              <a:defRPr lang="en-GB" sz="1100" b="0" noProof="0" dirty="0">
                <a:solidFill>
                  <a:schemeClr val="bg1"/>
                </a:solidFill>
              </a:defRPr>
            </a:lvl2pPr>
            <a:lvl3pPr>
              <a:defRPr lang="en-GB" sz="1100" noProof="0" dirty="0">
                <a:solidFill>
                  <a:schemeClr val="bg1"/>
                </a:solidFill>
              </a:defRPr>
            </a:lvl3pPr>
          </a:lstStyle>
          <a:p>
            <a:pPr marL="12700" lvl="0">
              <a:spcAft>
                <a:spcPts val="1200"/>
              </a:spcAft>
            </a:pPr>
            <a:r>
              <a:rPr lang="en-GB" noProof="0"/>
              <a:t>&lt;Name/Office&gt;</a:t>
            </a:r>
          </a:p>
          <a:p>
            <a:pPr marL="12700" lvl="1">
              <a:spcAft>
                <a:spcPts val="0"/>
              </a:spcAft>
            </a:pPr>
            <a:r>
              <a:rPr lang="en-GB" noProof="0"/>
              <a:t>&lt;Address&gt;</a:t>
            </a:r>
          </a:p>
          <a:p>
            <a:pPr marL="446088" lvl="2" indent="-433388">
              <a:spcBef>
                <a:spcPts val="600"/>
              </a:spcBef>
            </a:pPr>
            <a:r>
              <a:rPr lang="en-GB" noProof="0"/>
              <a:t>&lt;Phone/Email&gt;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1287E9F-A579-4D42-8040-21F2015C16F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2001" y="2551534"/>
            <a:ext cx="1403454" cy="1143162"/>
          </a:xfrm>
        </p:spPr>
        <p:txBody>
          <a:bodyPr vert="horz" lIns="0" tIns="0" rIns="0" bIns="0" rtlCol="0">
            <a:noAutofit/>
          </a:bodyPr>
          <a:lstStyle>
            <a:lvl1pPr>
              <a:defRPr lang="en-GB" sz="1100" b="1" noProof="0" dirty="0" smtClean="0">
                <a:solidFill>
                  <a:schemeClr val="bg1"/>
                </a:solidFill>
              </a:defRPr>
            </a:lvl1pPr>
            <a:lvl2pPr>
              <a:defRPr lang="en-GB" sz="1100" b="0" noProof="0" dirty="0">
                <a:solidFill>
                  <a:schemeClr val="bg1"/>
                </a:solidFill>
              </a:defRPr>
            </a:lvl2pPr>
            <a:lvl3pPr>
              <a:defRPr lang="en-GB" sz="1100" noProof="0" dirty="0">
                <a:solidFill>
                  <a:schemeClr val="bg1"/>
                </a:solidFill>
              </a:defRPr>
            </a:lvl3pPr>
          </a:lstStyle>
          <a:p>
            <a:pPr marL="12700" lvl="0">
              <a:spcAft>
                <a:spcPts val="1200"/>
              </a:spcAft>
            </a:pPr>
            <a:r>
              <a:rPr lang="en-GB" noProof="0"/>
              <a:t>&lt;Name/Office&gt;</a:t>
            </a:r>
          </a:p>
          <a:p>
            <a:pPr marL="12700" lvl="1">
              <a:spcAft>
                <a:spcPts val="0"/>
              </a:spcAft>
            </a:pPr>
            <a:r>
              <a:rPr lang="en-GB" noProof="0"/>
              <a:t>&lt;Address&gt;</a:t>
            </a:r>
          </a:p>
          <a:p>
            <a:pPr marL="446088" lvl="2" indent="-433388">
              <a:spcBef>
                <a:spcPts val="600"/>
              </a:spcBef>
            </a:pPr>
            <a:r>
              <a:rPr lang="en-GB" noProof="0"/>
              <a:t>&lt;Phone/Email&gt;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A5B80229-6540-42FC-B35B-AB054DE30C8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268229" y="2551534"/>
            <a:ext cx="1403454" cy="1143162"/>
          </a:xfrm>
        </p:spPr>
        <p:txBody>
          <a:bodyPr vert="horz" lIns="0" tIns="0" rIns="0" bIns="0" rtlCol="0">
            <a:noAutofit/>
          </a:bodyPr>
          <a:lstStyle>
            <a:lvl1pPr>
              <a:defRPr lang="en-GB" sz="1100" b="1" noProof="0" dirty="0" smtClean="0">
                <a:solidFill>
                  <a:schemeClr val="bg1"/>
                </a:solidFill>
              </a:defRPr>
            </a:lvl1pPr>
            <a:lvl2pPr>
              <a:defRPr lang="en-GB" sz="1100" b="0" noProof="0" dirty="0">
                <a:solidFill>
                  <a:schemeClr val="bg1"/>
                </a:solidFill>
              </a:defRPr>
            </a:lvl2pPr>
            <a:lvl3pPr>
              <a:defRPr lang="en-GB" sz="1100" noProof="0" dirty="0">
                <a:solidFill>
                  <a:schemeClr val="bg1"/>
                </a:solidFill>
              </a:defRPr>
            </a:lvl3pPr>
          </a:lstStyle>
          <a:p>
            <a:pPr marL="12700" lvl="0">
              <a:spcAft>
                <a:spcPts val="1200"/>
              </a:spcAft>
            </a:pPr>
            <a:r>
              <a:rPr lang="en-GB" noProof="0"/>
              <a:t>&lt;Name/Office&gt;</a:t>
            </a:r>
          </a:p>
          <a:p>
            <a:pPr marL="12700" lvl="1">
              <a:spcAft>
                <a:spcPts val="0"/>
              </a:spcAft>
            </a:pPr>
            <a:r>
              <a:rPr lang="en-GB" noProof="0"/>
              <a:t>&lt;Address&gt;</a:t>
            </a:r>
          </a:p>
          <a:p>
            <a:pPr marL="446088" lvl="2" indent="-433388">
              <a:spcBef>
                <a:spcPts val="600"/>
              </a:spcBef>
            </a:pPr>
            <a:r>
              <a:rPr lang="en-GB" noProof="0"/>
              <a:t>&lt;Phone/Email&gt;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31C22849-42B8-4CE3-BCCF-53C7DDAA75D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84457" y="2551534"/>
            <a:ext cx="1403454" cy="1143162"/>
          </a:xfrm>
        </p:spPr>
        <p:txBody>
          <a:bodyPr vert="horz" lIns="0" tIns="0" rIns="0" bIns="0" rtlCol="0">
            <a:noAutofit/>
          </a:bodyPr>
          <a:lstStyle>
            <a:lvl1pPr>
              <a:defRPr lang="en-GB" sz="1100" b="1" noProof="0" dirty="0" smtClean="0">
                <a:solidFill>
                  <a:schemeClr val="bg1"/>
                </a:solidFill>
              </a:defRPr>
            </a:lvl1pPr>
            <a:lvl2pPr>
              <a:defRPr lang="en-GB" sz="1100" b="0" noProof="0" dirty="0">
                <a:solidFill>
                  <a:schemeClr val="bg1"/>
                </a:solidFill>
              </a:defRPr>
            </a:lvl2pPr>
            <a:lvl3pPr>
              <a:defRPr lang="en-GB" sz="1100" noProof="0" dirty="0">
                <a:solidFill>
                  <a:schemeClr val="bg1"/>
                </a:solidFill>
              </a:defRPr>
            </a:lvl3pPr>
          </a:lstStyle>
          <a:p>
            <a:pPr marL="12700" lvl="0">
              <a:spcAft>
                <a:spcPts val="1200"/>
              </a:spcAft>
            </a:pPr>
            <a:r>
              <a:rPr lang="en-GB" noProof="0"/>
              <a:t>&lt;Name/Office&gt;</a:t>
            </a:r>
          </a:p>
          <a:p>
            <a:pPr marL="12700" lvl="1">
              <a:spcAft>
                <a:spcPts val="0"/>
              </a:spcAft>
            </a:pPr>
            <a:r>
              <a:rPr lang="en-GB" noProof="0"/>
              <a:t>&lt;Address&gt;</a:t>
            </a:r>
          </a:p>
          <a:p>
            <a:pPr marL="446088" lvl="2" indent="-433388">
              <a:spcBef>
                <a:spcPts val="600"/>
              </a:spcBef>
            </a:pPr>
            <a:r>
              <a:rPr lang="en-GB" noProof="0"/>
              <a:t>&lt;Phone/Email&gt;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74583E38-79AC-4962-8617-30AFAD1F866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0684" y="2551534"/>
            <a:ext cx="1403454" cy="1143162"/>
          </a:xfrm>
        </p:spPr>
        <p:txBody>
          <a:bodyPr vert="horz" lIns="0" tIns="0" rIns="0" bIns="0" rtlCol="0">
            <a:noAutofit/>
          </a:bodyPr>
          <a:lstStyle>
            <a:lvl1pPr>
              <a:defRPr lang="en-GB" sz="1100" b="1" noProof="0" dirty="0" smtClean="0">
                <a:solidFill>
                  <a:schemeClr val="bg1"/>
                </a:solidFill>
              </a:defRPr>
            </a:lvl1pPr>
            <a:lvl2pPr>
              <a:defRPr lang="en-GB" sz="1100" b="0" noProof="0" dirty="0">
                <a:solidFill>
                  <a:schemeClr val="bg1"/>
                </a:solidFill>
              </a:defRPr>
            </a:lvl2pPr>
            <a:lvl3pPr>
              <a:defRPr lang="en-GB" sz="1100" noProof="0" dirty="0">
                <a:solidFill>
                  <a:schemeClr val="bg1"/>
                </a:solidFill>
              </a:defRPr>
            </a:lvl3pPr>
          </a:lstStyle>
          <a:p>
            <a:pPr marL="12700" lvl="0">
              <a:spcAft>
                <a:spcPts val="1200"/>
              </a:spcAft>
            </a:pPr>
            <a:r>
              <a:rPr lang="en-GB" noProof="0"/>
              <a:t>&lt;Name/Office&gt;</a:t>
            </a:r>
          </a:p>
          <a:p>
            <a:pPr marL="12700" lvl="1">
              <a:spcAft>
                <a:spcPts val="0"/>
              </a:spcAft>
            </a:pPr>
            <a:r>
              <a:rPr lang="en-GB" noProof="0"/>
              <a:t>&lt;Address&gt;</a:t>
            </a:r>
          </a:p>
          <a:p>
            <a:pPr marL="446088" lvl="2" indent="-433388">
              <a:spcBef>
                <a:spcPts val="600"/>
              </a:spcBef>
            </a:pPr>
            <a:r>
              <a:rPr lang="en-GB" noProof="0"/>
              <a:t>&lt;Phone/Email&gt;</a:t>
            </a:r>
          </a:p>
        </p:txBody>
      </p:sp>
      <p:sp>
        <p:nvSpPr>
          <p:cNvPr id="17" name="LegalEntity">
            <a:extLst>
              <a:ext uri="{FF2B5EF4-FFF2-40B4-BE49-F238E27FC236}">
                <a16:creationId xmlns:a16="http://schemas.microsoft.com/office/drawing/2014/main" id="{6CA6F11B-E13E-418D-8181-EBE16051EA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5233" y="4854900"/>
            <a:ext cx="2519362" cy="111600"/>
          </a:xfrm>
          <a:noFill/>
        </p:spPr>
        <p:txBody>
          <a:bodyPr vert="horz" wrap="square" lIns="0" tIns="0" rIns="0" bIns="0" rtlCol="0">
            <a:noAutofit/>
          </a:bodyPr>
          <a:lstStyle>
            <a:lvl1pPr>
              <a:defRPr lang="en-GB" sz="900" b="0" i="0" noProof="0" dirty="0">
                <a:solidFill>
                  <a:schemeClr val="tx2"/>
                </a:solidFill>
                <a:effectLst/>
                <a:cs typeface="+mn-cs"/>
              </a:defRPr>
            </a:lvl1pPr>
          </a:lstStyle>
          <a:p>
            <a:pPr marL="0" lvl="0" indent="0">
              <a:buNone/>
            </a:pPr>
            <a:r>
              <a:rPr lang="en-GB" noProof="0"/>
              <a:t>[Insert legal entity - classification level]</a:t>
            </a:r>
          </a:p>
        </p:txBody>
      </p:sp>
      <p:sp>
        <p:nvSpPr>
          <p:cNvPr id="15" name="SlideNumber">
            <a:extLst>
              <a:ext uri="{FF2B5EF4-FFF2-40B4-BE49-F238E27FC236}">
                <a16:creationId xmlns:a16="http://schemas.microsoft.com/office/drawing/2014/main" id="{D8595B15-89CE-42A7-9AF3-E2C1273DE2FC}"/>
              </a:ext>
            </a:extLst>
          </p:cNvPr>
          <p:cNvSpPr txBox="1">
            <a:spLocks/>
          </p:cNvSpPr>
          <p:nvPr userDrawn="1"/>
        </p:nvSpPr>
        <p:spPr>
          <a:xfrm>
            <a:off x="252000" y="4854900"/>
            <a:ext cx="270000" cy="124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 b="1" i="0">
                <a:solidFill>
                  <a:schemeClr val="accent1"/>
                </a:solidFill>
                <a:effectLst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9E8169F0-646E-455B-AF5A-6D6C02EAEAF6}" type="slidenum">
              <a:rPr lang="en-GB" sz="900" noProof="1" smtClean="0">
                <a:solidFill>
                  <a:schemeClr val="tx2"/>
                </a:solidFill>
                <a:latin typeface="UniCredit (Body)"/>
              </a:rPr>
              <a:pPr lvl="0"/>
              <a:t>‹#›</a:t>
            </a:fld>
            <a:endParaRPr lang="en-GB" sz="900" noProof="1">
              <a:solidFill>
                <a:schemeClr val="tx2"/>
              </a:solidFill>
              <a:latin typeface="UniCredit (Body)"/>
            </a:endParaRPr>
          </a:p>
        </p:txBody>
      </p:sp>
      <p:pic>
        <p:nvPicPr>
          <p:cNvPr id="22" name="Picture 21" descr="A picture containing blur&#10;&#10;Description automatically generated">
            <a:extLst>
              <a:ext uri="{FF2B5EF4-FFF2-40B4-BE49-F238E27FC236}">
                <a16:creationId xmlns:a16="http://schemas.microsoft.com/office/drawing/2014/main" id="{344605EE-6A39-4122-9671-1FD180BA6E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0" y="0"/>
            <a:ext cx="9144000" cy="437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224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17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89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l Slide - 1 Column Text withou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galEntity"/>
          <p:cNvSpPr>
            <a:spLocks noGrp="1"/>
          </p:cNvSpPr>
          <p:nvPr>
            <p:ph type="body" sz="quarter" idx="12" hasCustomPrompt="1"/>
          </p:nvPr>
        </p:nvSpPr>
        <p:spPr>
          <a:xfrm>
            <a:off x="3312000" y="4964400"/>
            <a:ext cx="2520000" cy="144000"/>
          </a:xfrm>
        </p:spPr>
        <p:txBody>
          <a:bodyPr>
            <a:noAutofit/>
          </a:bodyPr>
          <a:lstStyle>
            <a:lvl1pPr marL="0" marR="0" indent="0" algn="ctr" defTabSz="3428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Tx/>
              <a:buNone/>
              <a:tabLst/>
              <a:defRPr sz="1000">
                <a:latin typeface="+mn-lt"/>
              </a:defRPr>
            </a:lvl1pPr>
            <a:lvl2pPr marL="342866" indent="0" algn="ctr">
              <a:buFontTx/>
              <a:buNone/>
              <a:defRPr sz="675"/>
            </a:lvl2pPr>
            <a:lvl3pPr marL="685732" indent="0" algn="ctr">
              <a:buFontTx/>
              <a:buNone/>
              <a:defRPr sz="675"/>
            </a:lvl3pPr>
            <a:lvl4pPr marL="1028598" indent="0" algn="ctr">
              <a:buFontTx/>
              <a:buNone/>
              <a:defRPr sz="675"/>
            </a:lvl4pPr>
            <a:lvl5pPr marL="1371464" indent="0" algn="ctr">
              <a:buFontTx/>
              <a:buNone/>
              <a:defRPr sz="675"/>
            </a:lvl5pPr>
          </a:lstStyle>
          <a:p>
            <a:pPr marL="0" marR="0" lvl="0" indent="0" algn="ctr" defTabSz="3428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Tx/>
              <a:buNone/>
              <a:tabLst/>
              <a:defRPr/>
            </a:pPr>
            <a:r>
              <a:rPr lang="en-GB" noProof="0" dirty="0"/>
              <a:t>[Insert legal entity - classification level]</a:t>
            </a:r>
          </a:p>
        </p:txBody>
      </p:sp>
      <p:sp>
        <p:nvSpPr>
          <p:cNvPr id="8" name="Footer"/>
          <p:cNvSpPr>
            <a:spLocks noGrp="1"/>
          </p:cNvSpPr>
          <p:nvPr>
            <p:ph type="body" sz="quarter" idx="16" hasCustomPrompt="1"/>
          </p:nvPr>
        </p:nvSpPr>
        <p:spPr>
          <a:xfrm>
            <a:off x="720000" y="4603750"/>
            <a:ext cx="7704000" cy="360000"/>
          </a:xfrm>
        </p:spPr>
        <p:txBody>
          <a:bodyPr>
            <a:noAutofit/>
          </a:bodyPr>
          <a:lstStyle>
            <a:lvl1pPr marL="0" indent="0">
              <a:buNone/>
              <a:defRPr sz="800">
                <a:latin typeface="+mn-lt"/>
                <a:cs typeface="Arial" panose="020B0604020202020204" pitchFamily="34" charset="0"/>
              </a:defRPr>
            </a:lvl1pPr>
            <a:lvl2pPr marL="342874" indent="0"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749" indent="0"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622" indent="0"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498" indent="0"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 dirty="0"/>
              <a:t>Insert notes</a:t>
            </a:r>
          </a:p>
        </p:txBody>
      </p:sp>
      <p:sp>
        <p:nvSpPr>
          <p:cNvPr id="4" name="SlideNumber"/>
          <p:cNvSpPr>
            <a:spLocks noGrp="1"/>
          </p:cNvSpPr>
          <p:nvPr>
            <p:ph type="sldNum" sz="quarter" idx="11"/>
          </p:nvPr>
        </p:nvSpPr>
        <p:spPr>
          <a:xfrm>
            <a:off x="252000" y="4860150"/>
            <a:ext cx="180000" cy="138500"/>
          </a:xfrm>
        </p:spPr>
        <p:txBody>
          <a:bodyPr/>
          <a:lstStyle/>
          <a:p>
            <a:fld id="{9E8169F0-646E-455B-AF5A-6D6C02EAEAF6}" type="slidenum">
              <a:rPr lang="en-GB" noProof="1" dirty="0" smtClean="0"/>
              <a:t>‹#›</a:t>
            </a:fld>
            <a:endParaRPr lang="en-GB" noProof="1"/>
          </a:p>
        </p:txBody>
      </p:sp>
      <p:sp>
        <p:nvSpPr>
          <p:cNvPr id="5" name="Text"/>
          <p:cNvSpPr>
            <a:spLocks noGrp="1"/>
          </p:cNvSpPr>
          <p:nvPr>
            <p:ph sz="quarter" idx="15" hasCustomPrompt="1"/>
          </p:nvPr>
        </p:nvSpPr>
        <p:spPr>
          <a:xfrm>
            <a:off x="270000" y="946800"/>
            <a:ext cx="8679600" cy="3312000"/>
          </a:xfrm>
        </p:spPr>
        <p:txBody>
          <a:bodyPr/>
          <a:lstStyle>
            <a:lvl1pPr marL="132148" marR="0" indent="-132148" algn="l" defTabSz="3428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1pPr>
            <a:lvl2pPr marL="470249" marR="0" indent="-127385" algn="l" defTabSz="3428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2pPr>
            <a:lvl3pPr marL="809545" marR="0" indent="-123813" algn="l" defTabSz="3428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3pPr>
            <a:lvl4pPr marL="1141696" marR="0" indent="-113099" algn="l" defTabSz="3428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4pPr>
            <a:lvl5pPr marL="1479799" marR="0" indent="-108335" algn="l" defTabSz="3428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5pPr>
          </a:lstStyle>
          <a:p>
            <a:pPr lvl="0"/>
            <a:r>
              <a:rPr lang="en-GB" noProof="0" dirty="0"/>
              <a:t>Insert text</a:t>
            </a:r>
          </a:p>
          <a:p>
            <a:pPr lvl="1"/>
            <a:r>
              <a:rPr lang="en-GB" noProof="0" dirty="0"/>
              <a:t>2° level</a:t>
            </a:r>
          </a:p>
          <a:p>
            <a:pPr lvl="2"/>
            <a:r>
              <a:rPr lang="en-GB" noProof="0" dirty="0"/>
              <a:t>3° level</a:t>
            </a:r>
          </a:p>
          <a:p>
            <a:pPr lvl="3"/>
            <a:r>
              <a:rPr lang="en-GB" noProof="0" dirty="0"/>
              <a:t>4° level</a:t>
            </a:r>
          </a:p>
          <a:p>
            <a:pPr lvl="4"/>
            <a:r>
              <a:rPr lang="en-GB" noProof="0" dirty="0"/>
              <a:t>5° level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 vert="horz" lIns="0" tIns="0" rIns="0" bIns="0" rtlCol="0" anchor="ctr">
            <a:noAutofit/>
          </a:bodyPr>
          <a:lstStyle>
            <a:lvl1pPr>
              <a:defRPr lang="en-GB" noProof="0" dirty="0"/>
            </a:lvl1pPr>
          </a:lstStyle>
          <a:p>
            <a:pPr lvl="0">
              <a:lnSpc>
                <a:spcPts val="2400"/>
              </a:lnSpc>
            </a:pPr>
            <a:r>
              <a:rPr lang="en-GB" noProof="0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2468782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blur&#10;&#10;Description automatically generated">
            <a:extLst>
              <a:ext uri="{FF2B5EF4-FFF2-40B4-BE49-F238E27FC236}">
                <a16:creationId xmlns:a16="http://schemas.microsoft.com/office/drawing/2014/main" id="{9ABE691E-4DCF-4E07-906C-4A224717D7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76400"/>
            <a:ext cx="9144000" cy="2267100"/>
          </a:xfrm>
          <a:prstGeom prst="rect">
            <a:avLst/>
          </a:prstGeom>
        </p:spPr>
      </p:pic>
      <p:sp>
        <p:nvSpPr>
          <p:cNvPr id="4" name="LegalEntity"/>
          <p:cNvSpPr>
            <a:spLocks noGrp="1"/>
          </p:cNvSpPr>
          <p:nvPr>
            <p:ph type="body" sz="quarter" idx="13" hasCustomPrompt="1"/>
          </p:nvPr>
        </p:nvSpPr>
        <p:spPr>
          <a:xfrm>
            <a:off x="252000" y="4749151"/>
            <a:ext cx="2880000" cy="2088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GB" sz="800" b="0" noProof="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GB" noProof="0"/>
              <a:t>[Insert legal entity - classification level]</a:t>
            </a:r>
          </a:p>
        </p:txBody>
      </p:sp>
      <p:sp>
        <p:nvSpPr>
          <p:cNvPr id="10" name="CityDate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3425184"/>
            <a:ext cx="5040000" cy="208800"/>
          </a:xfrm>
        </p:spPr>
        <p:txBody>
          <a:bodyPr lIns="0" anchor="b">
            <a:noAutofit/>
          </a:bodyPr>
          <a:lstStyle>
            <a:lvl1pPr marL="0" indent="0" fontAlgn="auto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bg1"/>
                </a:solidFill>
                <a:latin typeface="UniCredit (Body)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noProof="0" dirty="0"/>
              <a:t>Insert city and date</a:t>
            </a:r>
          </a:p>
        </p:txBody>
      </p:sp>
      <p:sp>
        <p:nvSpPr>
          <p:cNvPr id="9" name="NameFunction"/>
          <p:cNvSpPr>
            <a:spLocks noGrp="1"/>
          </p:cNvSpPr>
          <p:nvPr>
            <p:ph type="body" sz="quarter" idx="17" hasCustomPrompt="1"/>
          </p:nvPr>
        </p:nvSpPr>
        <p:spPr>
          <a:xfrm>
            <a:off x="252000" y="3191848"/>
            <a:ext cx="5040000" cy="208800"/>
          </a:xfrm>
        </p:spPr>
        <p:txBody>
          <a:bodyPr lIns="0"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UniCredit (Body)"/>
              </a:defRPr>
            </a:lvl1pPr>
            <a:lvl2pPr marL="457188" indent="0">
              <a:buNone/>
              <a:defRPr sz="1200" b="1">
                <a:latin typeface="UniCredit" panose="02000506040000020004" pitchFamily="2" charset="0"/>
              </a:defRPr>
            </a:lvl2pPr>
            <a:lvl3pPr marL="914377" indent="0">
              <a:buNone/>
              <a:defRPr sz="1200" b="1">
                <a:latin typeface="UniCredit" panose="02000506040000020004" pitchFamily="2" charset="0"/>
              </a:defRPr>
            </a:lvl3pPr>
            <a:lvl4pPr marL="1371566" indent="0">
              <a:buNone/>
              <a:defRPr sz="1200" b="1">
                <a:latin typeface="UniCredit" panose="02000506040000020004" pitchFamily="2" charset="0"/>
              </a:defRPr>
            </a:lvl4pPr>
            <a:lvl5pPr marL="1828755" indent="0">
              <a:buNone/>
              <a:defRPr sz="1200" b="1">
                <a:latin typeface="UniCredit" panose="02000506040000020004" pitchFamily="2" charset="0"/>
              </a:defRPr>
            </a:lvl5pPr>
          </a:lstStyle>
          <a:p>
            <a:pPr>
              <a:defRPr/>
            </a:pPr>
            <a:r>
              <a:rPr lang="en-GB" noProof="0"/>
              <a:t>Insert name and function</a:t>
            </a:r>
          </a:p>
        </p:txBody>
      </p:sp>
      <p:sp>
        <p:nvSpPr>
          <p:cNvPr id="24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252000" y="1987767"/>
            <a:ext cx="8287200" cy="3600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subtitle</a:t>
            </a:r>
          </a:p>
        </p:txBody>
      </p:sp>
      <p:sp>
        <p:nvSpPr>
          <p:cNvPr id="21" name="Title"/>
          <p:cNvSpPr>
            <a:spLocks noGrp="1"/>
          </p:cNvSpPr>
          <p:nvPr>
            <p:ph type="title" hasCustomPrompt="1"/>
          </p:nvPr>
        </p:nvSpPr>
        <p:spPr>
          <a:xfrm>
            <a:off x="252000" y="1058863"/>
            <a:ext cx="8287200" cy="904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ts val="3400"/>
              </a:lnSpc>
              <a:defRPr lang="en-GB" sz="5400" noProof="0" dirty="0">
                <a:solidFill>
                  <a:schemeClr val="tx1"/>
                </a:solidFill>
                <a:latin typeface="UniCredit (Body)"/>
                <a:cs typeface="Arial" panose="020B0604020202020204" pitchFamily="34" charset="0"/>
              </a:defRPr>
            </a:lvl1pPr>
          </a:lstStyle>
          <a:p>
            <a:pPr lvl="0" defTabSz="725037"/>
            <a:r>
              <a:rPr lang="en-GB" noProof="0" dirty="0"/>
              <a:t>Insert title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157D105-B8BF-457F-B2FB-468FE7D03F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10787" y="4570439"/>
            <a:ext cx="3173119" cy="41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301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E974CDAF-B10C-458D-ACE1-21ADE7545D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3352800"/>
          </a:xfrm>
          <a:prstGeom prst="rect">
            <a:avLst/>
          </a:prstGeom>
        </p:spPr>
      </p:pic>
      <p:sp>
        <p:nvSpPr>
          <p:cNvPr id="37" name="Rettangolo 15">
            <a:extLst>
              <a:ext uri="{FF2B5EF4-FFF2-40B4-BE49-F238E27FC236}">
                <a16:creationId xmlns:a16="http://schemas.microsoft.com/office/drawing/2014/main" id="{73B0906B-458F-4F1A-A517-D306B421F1EF}"/>
              </a:ext>
            </a:extLst>
          </p:cNvPr>
          <p:cNvSpPr/>
          <p:nvPr userDrawn="1"/>
        </p:nvSpPr>
        <p:spPr>
          <a:xfrm rot="5400000">
            <a:off x="2912706" y="-2908988"/>
            <a:ext cx="3322308" cy="9140283"/>
          </a:xfrm>
          <a:prstGeom prst="rect">
            <a:avLst/>
          </a:prstGeom>
          <a:gradFill flip="none" rotWithShape="1">
            <a:gsLst>
              <a:gs pos="51000">
                <a:schemeClr val="tx1">
                  <a:alpha val="29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BlueGradient">
            <a:extLst>
              <a:ext uri="{FF2B5EF4-FFF2-40B4-BE49-F238E27FC236}">
                <a16:creationId xmlns:a16="http://schemas.microsoft.com/office/drawing/2014/main" id="{7DF89EE3-FFD9-4220-9FCD-605015992837}"/>
              </a:ext>
            </a:extLst>
          </p:cNvPr>
          <p:cNvSpPr/>
          <p:nvPr userDrawn="1"/>
        </p:nvSpPr>
        <p:spPr bwMode="gray">
          <a:xfrm rot="5400000" flipH="1" flipV="1">
            <a:off x="4455630" y="-1133326"/>
            <a:ext cx="232738" cy="9144002"/>
          </a:xfrm>
          <a:prstGeom prst="rect">
            <a:avLst/>
          </a:prstGeom>
          <a:gradFill flip="none" rotWithShape="1">
            <a:gsLst>
              <a:gs pos="11000">
                <a:srgbClr val="E61903"/>
              </a:gs>
              <a:gs pos="100000">
                <a:srgbClr val="4D00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" noProof="1">
              <a:noFill/>
              <a:latin typeface="UniCredit" panose="02000506040000020004" pitchFamily="2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FFE863-5AAE-4C52-9A9B-72E1B1B7BB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93997" y="4580743"/>
            <a:ext cx="3197730" cy="41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619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DE8289F-324B-4E58-B97F-7EA118C8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94"/>
          <a:stretch/>
        </p:blipFill>
        <p:spPr>
          <a:xfrm>
            <a:off x="-4" y="-1"/>
            <a:ext cx="9144004" cy="3322306"/>
          </a:xfrm>
          <a:prstGeom prst="rect">
            <a:avLst/>
          </a:prstGeom>
        </p:spPr>
      </p:pic>
      <p:sp>
        <p:nvSpPr>
          <p:cNvPr id="10" name="Rettangolo 15">
            <a:extLst>
              <a:ext uri="{FF2B5EF4-FFF2-40B4-BE49-F238E27FC236}">
                <a16:creationId xmlns:a16="http://schemas.microsoft.com/office/drawing/2014/main" id="{D6388CF0-1E09-42B3-81D5-F06687A9BD49}"/>
              </a:ext>
            </a:extLst>
          </p:cNvPr>
          <p:cNvSpPr/>
          <p:nvPr userDrawn="1"/>
        </p:nvSpPr>
        <p:spPr>
          <a:xfrm rot="5400000">
            <a:off x="2912706" y="-2908988"/>
            <a:ext cx="3322308" cy="9140283"/>
          </a:xfrm>
          <a:prstGeom prst="rect">
            <a:avLst/>
          </a:prstGeom>
          <a:gradFill flip="none" rotWithShape="1">
            <a:gsLst>
              <a:gs pos="51000">
                <a:schemeClr val="tx1">
                  <a:alpha val="29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BlueGradient">
            <a:extLst>
              <a:ext uri="{FF2B5EF4-FFF2-40B4-BE49-F238E27FC236}">
                <a16:creationId xmlns:a16="http://schemas.microsoft.com/office/drawing/2014/main" id="{7DF89EE3-FFD9-4220-9FCD-605015992837}"/>
              </a:ext>
            </a:extLst>
          </p:cNvPr>
          <p:cNvSpPr/>
          <p:nvPr userDrawn="1"/>
        </p:nvSpPr>
        <p:spPr bwMode="gray">
          <a:xfrm rot="5400000" flipH="1" flipV="1">
            <a:off x="4455630" y="-1133326"/>
            <a:ext cx="232738" cy="9144002"/>
          </a:xfrm>
          <a:prstGeom prst="rect">
            <a:avLst/>
          </a:prstGeom>
          <a:gradFill flip="none" rotWithShape="1">
            <a:gsLst>
              <a:gs pos="11000">
                <a:srgbClr val="E61903"/>
              </a:gs>
              <a:gs pos="100000">
                <a:srgbClr val="4D00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" noProof="1">
              <a:noFill/>
              <a:latin typeface="UniCredit" panose="02000506040000020004" pitchFamily="2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29D6BD-03A4-4410-95D8-2BF5A26A1C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93997" y="4580743"/>
            <a:ext cx="3197730" cy="41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980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63B3892-63E3-405B-8192-143EE779DC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9144000" cy="3322306"/>
          </a:xfrm>
          <a:prstGeom prst="rect">
            <a:avLst/>
          </a:prstGeom>
        </p:spPr>
      </p:pic>
      <p:sp>
        <p:nvSpPr>
          <p:cNvPr id="10" name="Rettangolo 15">
            <a:extLst>
              <a:ext uri="{FF2B5EF4-FFF2-40B4-BE49-F238E27FC236}">
                <a16:creationId xmlns:a16="http://schemas.microsoft.com/office/drawing/2014/main" id="{1C355363-5863-4421-900B-032D49EF9648}"/>
              </a:ext>
            </a:extLst>
          </p:cNvPr>
          <p:cNvSpPr/>
          <p:nvPr userDrawn="1"/>
        </p:nvSpPr>
        <p:spPr>
          <a:xfrm rot="5400000">
            <a:off x="2912706" y="-2908988"/>
            <a:ext cx="3322308" cy="9140283"/>
          </a:xfrm>
          <a:prstGeom prst="rect">
            <a:avLst/>
          </a:prstGeom>
          <a:gradFill flip="none" rotWithShape="1">
            <a:gsLst>
              <a:gs pos="51000">
                <a:schemeClr val="tx1">
                  <a:alpha val="29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BlueGradient">
            <a:extLst>
              <a:ext uri="{FF2B5EF4-FFF2-40B4-BE49-F238E27FC236}">
                <a16:creationId xmlns:a16="http://schemas.microsoft.com/office/drawing/2014/main" id="{7DF89EE3-FFD9-4220-9FCD-605015992837}"/>
              </a:ext>
            </a:extLst>
          </p:cNvPr>
          <p:cNvSpPr/>
          <p:nvPr userDrawn="1"/>
        </p:nvSpPr>
        <p:spPr bwMode="gray">
          <a:xfrm rot="5400000" flipH="1" flipV="1">
            <a:off x="4455630" y="-1133326"/>
            <a:ext cx="232738" cy="9144002"/>
          </a:xfrm>
          <a:prstGeom prst="rect">
            <a:avLst/>
          </a:prstGeom>
          <a:gradFill flip="none" rotWithShape="1">
            <a:gsLst>
              <a:gs pos="11000">
                <a:srgbClr val="E61903"/>
              </a:gs>
              <a:gs pos="100000">
                <a:srgbClr val="4D00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" noProof="1">
              <a:noFill/>
              <a:latin typeface="UniCredit" panose="02000506040000020004" pitchFamily="2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342B60-E62D-4283-8564-58FE21B4B1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93997" y="4580743"/>
            <a:ext cx="3197730" cy="41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674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6B0EC1-9B26-6B4C-81B3-FD1316B0ABF4}"/>
              </a:ext>
            </a:extLst>
          </p:cNvPr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niCredit (Body)"/>
            </a:endParaRPr>
          </a:p>
        </p:txBody>
      </p:sp>
      <p:pic>
        <p:nvPicPr>
          <p:cNvPr id="9" name="Picture 8" descr="A picture containing blur&#10;&#10;Description automatically generated">
            <a:extLst>
              <a:ext uri="{FF2B5EF4-FFF2-40B4-BE49-F238E27FC236}">
                <a16:creationId xmlns:a16="http://schemas.microsoft.com/office/drawing/2014/main" id="{AB579C74-B72B-8B4A-B9CA-D6BC5C1E83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0" y="0"/>
            <a:ext cx="2188028" cy="5143500"/>
          </a:xfrm>
          <a:prstGeom prst="rect">
            <a:avLst/>
          </a:prstGeom>
        </p:spPr>
      </p:pic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C57B5B34-9F1A-4101-9D32-4DCCA7982EB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09560404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38" imgH="344" progId="TCLayout.ActiveDocument.1">
                  <p:embed/>
                </p:oleObj>
              </mc:Choice>
              <mc:Fallback>
                <p:oleObj name="think-cell Slide" r:id="rId5" imgW="338" imgH="34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C57B5B34-9F1A-4101-9D32-4DCCA7982E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F0FDBC0-7526-B140-AFB6-492AFBF9C815}"/>
              </a:ext>
            </a:extLst>
          </p:cNvPr>
          <p:cNvSpPr txBox="1"/>
          <p:nvPr/>
        </p:nvSpPr>
        <p:spPr>
          <a:xfrm>
            <a:off x="252000" y="579296"/>
            <a:ext cx="167994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3600" b="1" noProof="0">
                <a:solidFill>
                  <a:schemeClr val="bg1"/>
                </a:solidFill>
                <a:latin typeface="UniCredit (Body)"/>
              </a:rPr>
              <a:t>Agenda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1E0392B-1DBB-4A4C-895E-2394EE2A40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712589"/>
            <a:ext cx="1681163" cy="262287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&lt;Comment&gt;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470B27-3057-4923-87E3-B6CDCB8D1BB2}"/>
              </a:ext>
            </a:extLst>
          </p:cNvPr>
          <p:cNvSpPr/>
          <p:nvPr userDrawn="1"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niCredit (Body)"/>
            </a:endParaRPr>
          </a:p>
        </p:txBody>
      </p:sp>
      <p:pic>
        <p:nvPicPr>
          <p:cNvPr id="10" name="Picture 9" descr="A picture containing blur&#10;&#10;Description automatically generated">
            <a:extLst>
              <a:ext uri="{FF2B5EF4-FFF2-40B4-BE49-F238E27FC236}">
                <a16:creationId xmlns:a16="http://schemas.microsoft.com/office/drawing/2014/main" id="{8720381D-1D27-4C8E-A325-1EA677E8A2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0" y="0"/>
            <a:ext cx="2188028" cy="5143500"/>
          </a:xfrm>
          <a:prstGeom prst="rect">
            <a:avLst/>
          </a:prstGeom>
        </p:spPr>
      </p:pic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8D74EB4C-32E7-43DB-8755-C47AD25516B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84132133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38" imgH="344" progId="TCLayout.ActiveDocument.1">
                  <p:embed/>
                </p:oleObj>
              </mc:Choice>
              <mc:Fallback>
                <p:oleObj name="think-cell Slide" r:id="rId7" imgW="338" imgH="344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8D74EB4C-32E7-43DB-8755-C47AD25516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E5071E68-0ACB-4C1E-BC62-40EE9F7808CE}"/>
              </a:ext>
            </a:extLst>
          </p:cNvPr>
          <p:cNvSpPr txBox="1"/>
          <p:nvPr userDrawn="1"/>
        </p:nvSpPr>
        <p:spPr>
          <a:xfrm>
            <a:off x="252000" y="579296"/>
            <a:ext cx="167994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3600" b="1" noProof="0">
                <a:solidFill>
                  <a:schemeClr val="bg1"/>
                </a:solidFill>
                <a:latin typeface="UniCredit (Body)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43438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(Numbe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A165A0C0-2C8D-964E-B4B9-E01713C6712A}"/>
              </a:ext>
            </a:extLst>
          </p:cNvPr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niCredit (Body)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2457239" y="1075490"/>
            <a:ext cx="5415747" cy="443199"/>
          </a:xfrm>
        </p:spPr>
        <p:txBody>
          <a:bodyPr anchor="t"/>
          <a:lstStyle>
            <a:lvl1pPr>
              <a:lnSpc>
                <a:spcPts val="36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&lt;Divider title (36pt)&gt;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D2D6B1D-8B97-E744-9CB5-24FAA2A3CE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57240" y="1545770"/>
            <a:ext cx="5415747" cy="276187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pPr lvl="0"/>
            <a:r>
              <a:rPr lang="en-GB" noProof="0"/>
              <a:t>&lt;Divider detail (18pt)&gt;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91BF9E4-1784-6E4C-880E-60F4DE1302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57239" y="2101803"/>
            <a:ext cx="5415747" cy="1668463"/>
          </a:xfrm>
        </p:spPr>
        <p:txBody>
          <a:bodyPr>
            <a:noAutofit/>
          </a:bodyPr>
          <a:lstStyle>
            <a:lvl1pPr marL="287338" indent="-287338">
              <a:spcBef>
                <a:spcPts val="1200"/>
              </a:spcBef>
              <a:buSzPct val="120000"/>
              <a:buFontTx/>
              <a:buBlip>
                <a:blip r:embed="rId2"/>
              </a:buBlip>
              <a:tabLst/>
              <a:defRPr sz="1800"/>
            </a:lvl1pPr>
          </a:lstStyle>
          <a:p>
            <a:pPr lvl="0"/>
            <a:r>
              <a:rPr lang="en-GB" noProof="0" dirty="0"/>
              <a:t>&lt;Page Heading (18pt)&gt;</a:t>
            </a:r>
          </a:p>
        </p:txBody>
      </p:sp>
      <p:pic>
        <p:nvPicPr>
          <p:cNvPr id="30" name="Graphic 10">
            <a:extLst>
              <a:ext uri="{FF2B5EF4-FFF2-40B4-BE49-F238E27FC236}">
                <a16:creationId xmlns:a16="http://schemas.microsoft.com/office/drawing/2014/main" id="{8BB3C2B5-2ABA-6047-AE59-23CAC27958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31776" y="4586076"/>
            <a:ext cx="363600" cy="363600"/>
          </a:xfrm>
          <a:prstGeom prst="rect">
            <a:avLst/>
          </a:prstGeom>
        </p:spPr>
      </p:pic>
      <p:cxnSp>
        <p:nvCxnSpPr>
          <p:cNvPr id="27" name="Connettore 1 9">
            <a:extLst>
              <a:ext uri="{FF2B5EF4-FFF2-40B4-BE49-F238E27FC236}">
                <a16:creationId xmlns:a16="http://schemas.microsoft.com/office/drawing/2014/main" id="{4D3D1D31-2410-4AB2-AA5B-D5DE7C497DFB}"/>
              </a:ext>
            </a:extLst>
          </p:cNvPr>
          <p:cNvCxnSpPr>
            <a:cxnSpLocks/>
          </p:cNvCxnSpPr>
          <p:nvPr userDrawn="1"/>
        </p:nvCxnSpPr>
        <p:spPr>
          <a:xfrm>
            <a:off x="1235924" y="0"/>
            <a:ext cx="0" cy="5143500"/>
          </a:xfrm>
          <a:prstGeom prst="line">
            <a:avLst/>
          </a:prstGeom>
          <a:ln w="19050" cap="rnd" cmpd="sng">
            <a:solidFill>
              <a:srgbClr val="666666"/>
            </a:solidFill>
            <a:prstDash val="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uppo 5">
            <a:extLst>
              <a:ext uri="{FF2B5EF4-FFF2-40B4-BE49-F238E27FC236}">
                <a16:creationId xmlns:a16="http://schemas.microsoft.com/office/drawing/2014/main" id="{0A401EF1-6116-E746-B093-C3940D612DDE}"/>
              </a:ext>
            </a:extLst>
          </p:cNvPr>
          <p:cNvGrpSpPr/>
          <p:nvPr/>
        </p:nvGrpSpPr>
        <p:grpSpPr>
          <a:xfrm>
            <a:off x="503238" y="762000"/>
            <a:ext cx="1465372" cy="1465908"/>
            <a:chOff x="4373135" y="1004456"/>
            <a:chExt cx="134813" cy="134862"/>
          </a:xfrm>
        </p:grpSpPr>
        <p:sp>
          <p:nvSpPr>
            <p:cNvPr id="16" name="Oval 30">
              <a:extLst>
                <a:ext uri="{FF2B5EF4-FFF2-40B4-BE49-F238E27FC236}">
                  <a16:creationId xmlns:a16="http://schemas.microsoft.com/office/drawing/2014/main" id="{46D08740-7C9D-A04D-ABF2-2B7C773D77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73135" y="1004456"/>
              <a:ext cx="134813" cy="13486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6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Credit (Body)"/>
                <a:ea typeface="+mn-ea"/>
                <a:cs typeface="+mn-cs"/>
              </a:endParaRPr>
            </a:p>
          </p:txBody>
        </p:sp>
        <p:sp>
          <p:nvSpPr>
            <p:cNvPr id="17" name="Oval 33">
              <a:extLst>
                <a:ext uri="{FF2B5EF4-FFF2-40B4-BE49-F238E27FC236}">
                  <a16:creationId xmlns:a16="http://schemas.microsoft.com/office/drawing/2014/main" id="{FAEC83F6-ACD3-CB43-AA9E-5C4BC1BB34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84350" y="1015694"/>
              <a:ext cx="112383" cy="112385"/>
            </a:xfrm>
            <a:prstGeom prst="ellipse">
              <a:avLst/>
            </a:prstGeom>
            <a:solidFill>
              <a:srgbClr val="EA5C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6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Credit (Body)"/>
                <a:ea typeface="+mn-ea"/>
                <a:cs typeface="+mn-cs"/>
              </a:endParaRPr>
            </a:p>
          </p:txBody>
        </p:sp>
        <p:sp>
          <p:nvSpPr>
            <p:cNvPr id="18" name="Oval 34">
              <a:extLst>
                <a:ext uri="{FF2B5EF4-FFF2-40B4-BE49-F238E27FC236}">
                  <a16:creationId xmlns:a16="http://schemas.microsoft.com/office/drawing/2014/main" id="{A1549420-047B-674E-BFE6-9D720720C9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95587" y="1026933"/>
              <a:ext cx="89908" cy="89908"/>
            </a:xfrm>
            <a:prstGeom prst="ellipse">
              <a:avLst/>
            </a:prstGeom>
            <a:solidFill>
              <a:srgbClr val="E200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72000" rIns="0" bIns="0"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Credit (Body)"/>
                <a:ea typeface="+mn-ea"/>
                <a:cs typeface="+mn-cs"/>
              </a:endParaRPr>
            </a:p>
          </p:txBody>
        </p:sp>
      </p:grp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F3BB445C-4D44-1C44-B7CA-90E3FE6C0D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817" y="1302866"/>
            <a:ext cx="372215" cy="396000"/>
          </a:xfrm>
        </p:spPr>
        <p:txBody>
          <a:bodyPr anchor="ctr"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  <p:pic>
        <p:nvPicPr>
          <p:cNvPr id="13" name="Picture 12" descr="A picture containing blur&#10;&#10;Description automatically generated">
            <a:extLst>
              <a:ext uri="{FF2B5EF4-FFF2-40B4-BE49-F238E27FC236}">
                <a16:creationId xmlns:a16="http://schemas.microsoft.com/office/drawing/2014/main" id="{0AF37849-120D-C24C-9913-0F61A8B2E3A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371074"/>
            <a:ext cx="9144000" cy="772426"/>
          </a:xfrm>
          <a:prstGeom prst="rect">
            <a:avLst/>
          </a:prstGeom>
        </p:spPr>
      </p:pic>
      <p:pic>
        <p:nvPicPr>
          <p:cNvPr id="25" name="Graphic 10">
            <a:extLst>
              <a:ext uri="{FF2B5EF4-FFF2-40B4-BE49-F238E27FC236}">
                <a16:creationId xmlns:a16="http://schemas.microsoft.com/office/drawing/2014/main" id="{95273F42-49D1-42A6-86EF-20AD64AB87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31776" y="4586076"/>
            <a:ext cx="363600" cy="3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452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(Non-numbe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blur&#10;&#10;Description automatically generated">
            <a:extLst>
              <a:ext uri="{FF2B5EF4-FFF2-40B4-BE49-F238E27FC236}">
                <a16:creationId xmlns:a16="http://schemas.microsoft.com/office/drawing/2014/main" id="{0AF37849-120D-C24C-9913-0F61A8B2E3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371074"/>
            <a:ext cx="9144000" cy="77242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165A0C0-2C8D-964E-B4B9-E01713C6712A}"/>
              </a:ext>
            </a:extLst>
          </p:cNvPr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niCredit (Body)"/>
            </a:endParaRPr>
          </a:p>
        </p:txBody>
      </p:sp>
      <p:sp>
        <p:nvSpPr>
          <p:cNvPr id="15" name="Title">
            <a:extLst>
              <a:ext uri="{FF2B5EF4-FFF2-40B4-BE49-F238E27FC236}">
                <a16:creationId xmlns:a16="http://schemas.microsoft.com/office/drawing/2014/main" id="{EA4DF463-DE2D-B04F-A377-1586DE654A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238" y="1075490"/>
            <a:ext cx="5415747" cy="443199"/>
          </a:xfrm>
        </p:spPr>
        <p:txBody>
          <a:bodyPr anchor="t"/>
          <a:lstStyle>
            <a:lvl1pPr>
              <a:lnSpc>
                <a:spcPts val="36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&lt;Divider title (36pt)&gt;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67A2572-7D38-BE42-BEAB-1CE2C62B7F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3239" y="1545770"/>
            <a:ext cx="5415747" cy="276187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pPr lvl="0"/>
            <a:r>
              <a:rPr lang="en-GB" noProof="0"/>
              <a:t>&lt;Divider detail (18pt)&gt;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4D39F49D-58D6-D146-BCDE-1628304EE2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3238" y="2192318"/>
            <a:ext cx="5415747" cy="1668463"/>
          </a:xfrm>
        </p:spPr>
        <p:txBody>
          <a:bodyPr>
            <a:noAutofit/>
          </a:bodyPr>
          <a:lstStyle>
            <a:lvl1pPr marL="287338" indent="-287338">
              <a:buSzPct val="13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 sz="1800"/>
            </a:lvl1pPr>
          </a:lstStyle>
          <a:p>
            <a:pPr lvl="0"/>
            <a:r>
              <a:rPr lang="en-GB" noProof="0"/>
              <a:t>&lt;Subsection (18pt)&gt;</a:t>
            </a:r>
          </a:p>
        </p:txBody>
      </p:sp>
      <p:pic>
        <p:nvPicPr>
          <p:cNvPr id="14" name="Graphic 10">
            <a:extLst>
              <a:ext uri="{FF2B5EF4-FFF2-40B4-BE49-F238E27FC236}">
                <a16:creationId xmlns:a16="http://schemas.microsoft.com/office/drawing/2014/main" id="{64DE34C3-D190-0044-B3DB-1C8873D3DE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31776" y="4586076"/>
            <a:ext cx="363600" cy="363600"/>
          </a:xfrm>
          <a:prstGeom prst="rect">
            <a:avLst/>
          </a:prstGeom>
        </p:spPr>
      </p:pic>
      <p:pic>
        <p:nvPicPr>
          <p:cNvPr id="10" name="Picture 9" descr="A picture containing blur&#10;&#10;Description automatically generated">
            <a:extLst>
              <a:ext uri="{FF2B5EF4-FFF2-40B4-BE49-F238E27FC236}">
                <a16:creationId xmlns:a16="http://schemas.microsoft.com/office/drawing/2014/main" id="{9CA7B6F3-676F-47C3-9A1E-AF4C68B201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371074"/>
            <a:ext cx="9144000" cy="77242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EFA91D2-6809-4E49-AF02-2960368AC845}"/>
              </a:ext>
            </a:extLst>
          </p:cNvPr>
          <p:cNvSpPr/>
          <p:nvPr userDrawn="1"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niCredit (Body)"/>
            </a:endParaRPr>
          </a:p>
        </p:txBody>
      </p:sp>
      <p:pic>
        <p:nvPicPr>
          <p:cNvPr id="12" name="Graphic 10">
            <a:extLst>
              <a:ext uri="{FF2B5EF4-FFF2-40B4-BE49-F238E27FC236}">
                <a16:creationId xmlns:a16="http://schemas.microsoft.com/office/drawing/2014/main" id="{0DC3FDE0-7791-4324-92BC-8868F9E1972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31776" y="4586076"/>
            <a:ext cx="363600" cy="3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2995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tem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lur&#10;&#10;Description automatically generated">
            <a:extLst>
              <a:ext uri="{FF2B5EF4-FFF2-40B4-BE49-F238E27FC236}">
                <a16:creationId xmlns:a16="http://schemas.microsoft.com/office/drawing/2014/main" id="{FF292D07-05B8-4843-816F-A366669955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371074"/>
            <a:ext cx="9144000" cy="772426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B1192D2-38C4-4F8D-9EBB-0968880331F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437197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D31A436-2DF3-455E-B888-774EC408CA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4587875"/>
            <a:ext cx="6885665" cy="373063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&lt;Additional commentary if required&gt;</a:t>
            </a:r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2E500C01-4140-4EB7-916E-BBC1B965BD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000" y="332088"/>
            <a:ext cx="3010313" cy="1855941"/>
          </a:xfrm>
        </p:spPr>
        <p:txBody>
          <a:bodyPr anchor="t"/>
          <a:lstStyle>
            <a:lvl1pPr>
              <a:lnSpc>
                <a:spcPts val="3600"/>
              </a:lnSpc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&lt;Key Statement&gt;</a:t>
            </a:r>
          </a:p>
        </p:txBody>
      </p:sp>
      <p:pic>
        <p:nvPicPr>
          <p:cNvPr id="16" name="Graphic 10">
            <a:extLst>
              <a:ext uri="{FF2B5EF4-FFF2-40B4-BE49-F238E27FC236}">
                <a16:creationId xmlns:a16="http://schemas.microsoft.com/office/drawing/2014/main" id="{540766B8-2C33-C643-84F7-8AE794AD17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31776" y="4586076"/>
            <a:ext cx="363600" cy="363600"/>
          </a:xfrm>
          <a:prstGeom prst="rect">
            <a:avLst/>
          </a:prstGeom>
        </p:spPr>
      </p:pic>
      <p:pic>
        <p:nvPicPr>
          <p:cNvPr id="9" name="Picture 8" descr="A picture containing blur&#10;&#10;Description automatically generated">
            <a:extLst>
              <a:ext uri="{FF2B5EF4-FFF2-40B4-BE49-F238E27FC236}">
                <a16:creationId xmlns:a16="http://schemas.microsoft.com/office/drawing/2014/main" id="{C1B2336B-AB2B-4492-A0F0-CBBC82547B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371074"/>
            <a:ext cx="9144000" cy="772426"/>
          </a:xfrm>
          <a:prstGeom prst="rect">
            <a:avLst/>
          </a:prstGeom>
        </p:spPr>
      </p:pic>
      <p:pic>
        <p:nvPicPr>
          <p:cNvPr id="10" name="Graphic 10">
            <a:extLst>
              <a:ext uri="{FF2B5EF4-FFF2-40B4-BE49-F238E27FC236}">
                <a16:creationId xmlns:a16="http://schemas.microsoft.com/office/drawing/2014/main" id="{A3D12098-0624-4630-863C-E295BEF96D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31776" y="4586076"/>
            <a:ext cx="363600" cy="3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15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oleObject" Target="../embeddings/oleObject2.bin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emf"/><Relationship Id="rId33" Type="http://schemas.openxmlformats.org/officeDocument/2006/relationships/image" Target="../media/image8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oleObject" Target="../embeddings/oleObject1.bin"/><Relationship Id="rId32" Type="http://schemas.openxmlformats.org/officeDocument/2006/relationships/image" Target="../media/image7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28" Type="http://schemas.openxmlformats.org/officeDocument/2006/relationships/oleObject" Target="../embeddings/oleObject3.bin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31" Type="http://schemas.openxmlformats.org/officeDocument/2006/relationships/image" Target="../media/image6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image" Target="../media/image3.jpeg"/><Relationship Id="rId30" Type="http://schemas.openxmlformats.org/officeDocument/2006/relationships/image" Target="../media/image5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&#10;&#10;Description automatically generated">
            <a:extLst>
              <a:ext uri="{FF2B5EF4-FFF2-40B4-BE49-F238E27FC236}">
                <a16:creationId xmlns:a16="http://schemas.microsoft.com/office/drawing/2014/main" id="{8F1717FD-814C-CB47-8794-F6D1B2BF271B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720001"/>
          </a:xfrm>
          <a:prstGeom prst="rect">
            <a:avLst/>
          </a:prstGeom>
        </p:spPr>
      </p:pic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51BA8859-AEC4-4743-94E7-8F2F36BDAB3F}"/>
              </a:ext>
            </a:extLst>
          </p:cNvPr>
          <p:cNvGraphicFramePr>
            <a:graphicFrameLocks noChangeAspect="1"/>
          </p:cNvGraphicFramePr>
          <p:nvPr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26625057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4" imgW="421" imgH="420" progId="TCLayout.ActiveDocument.1">
                  <p:embed/>
                </p:oleObj>
              </mc:Choice>
              <mc:Fallback>
                <p:oleObj name="think-cell Slide" r:id="rId24" imgW="421" imgH="42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51BA8859-AEC4-4743-94E7-8F2F36BDAB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"/>
          <p:cNvSpPr>
            <a:spLocks noGrp="1"/>
          </p:cNvSpPr>
          <p:nvPr>
            <p:ph type="body" idx="1"/>
          </p:nvPr>
        </p:nvSpPr>
        <p:spPr>
          <a:xfrm>
            <a:off x="252000" y="1058347"/>
            <a:ext cx="8280813" cy="31691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&lt;Heading (18pt)&gt;</a:t>
            </a:r>
          </a:p>
          <a:p>
            <a:pPr lvl="1"/>
            <a:r>
              <a:rPr lang="en-GB" noProof="0" dirty="0"/>
              <a:t>&lt;Subheading (14pt)&gt;</a:t>
            </a:r>
          </a:p>
          <a:p>
            <a:pPr lvl="2"/>
            <a:r>
              <a:rPr lang="en-GB" noProof="0" dirty="0"/>
              <a:t>&lt;Normal (14pt)&gt;</a:t>
            </a:r>
          </a:p>
          <a:p>
            <a:pPr lvl="3"/>
            <a:r>
              <a:rPr lang="en-GB" noProof="0" dirty="0"/>
              <a:t>&lt;Bullet 1 (14pt)&gt;</a:t>
            </a:r>
          </a:p>
          <a:p>
            <a:pPr lvl="4"/>
            <a:r>
              <a:rPr lang="en-GB" noProof="0" dirty="0"/>
              <a:t>&lt;Bullet 2 (14pt)&gt;</a:t>
            </a:r>
          </a:p>
          <a:p>
            <a:pPr lvl="5"/>
            <a:r>
              <a:rPr lang="en-GB" noProof="0" dirty="0"/>
              <a:t>&lt;Bullet 3 (14pt)&gt;</a:t>
            </a:r>
          </a:p>
          <a:p>
            <a:pPr lvl="6"/>
            <a:r>
              <a:rPr lang="en-GB" noProof="0" dirty="0"/>
              <a:t>Reduced Normal (11pt)</a:t>
            </a:r>
          </a:p>
          <a:p>
            <a:pPr lvl="7"/>
            <a:r>
              <a:rPr lang="en-GB" noProof="0" dirty="0"/>
              <a:t>&lt;Tick (14pt)&gt;</a:t>
            </a:r>
          </a:p>
          <a:p>
            <a:pPr lvl="8"/>
            <a:r>
              <a:rPr lang="en-GB" noProof="0" dirty="0"/>
              <a:t>&lt;Cross (14pt)&gt;</a:t>
            </a:r>
          </a:p>
          <a:p>
            <a:pPr lvl="5"/>
            <a:endParaRPr lang="en-GB" noProof="0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52000" y="357741"/>
            <a:ext cx="8280813" cy="30345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pPr lvl="0">
              <a:lnSpc>
                <a:spcPts val="2400"/>
              </a:lnSpc>
            </a:pPr>
            <a:r>
              <a:rPr lang="en-GB" noProof="0"/>
              <a:t>&lt;Page title (24pt)&gt;</a:t>
            </a:r>
          </a:p>
        </p:txBody>
      </p:sp>
      <p:graphicFrame>
        <p:nvGraphicFramePr>
          <p:cNvPr id="9" name="Object 4" hidden="1">
            <a:extLst>
              <a:ext uri="{FF2B5EF4-FFF2-40B4-BE49-F238E27FC236}">
                <a16:creationId xmlns:a16="http://schemas.microsoft.com/office/drawing/2014/main" id="{DF74087D-28A0-9F45-895B-44D7568610F7}"/>
              </a:ext>
            </a:extLst>
          </p:cNvPr>
          <p:cNvGraphicFramePr>
            <a:graphicFrameLocks noChangeAspect="1"/>
          </p:cNvGraphicFramePr>
          <p:nvPr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22476860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6" imgW="421" imgH="420" progId="TCLayout.ActiveDocument.1">
                  <p:embed/>
                </p:oleObj>
              </mc:Choice>
              <mc:Fallback>
                <p:oleObj name="think-cell Slide" r:id="rId26" imgW="421" imgH="420" progId="TCLayout.ActiveDocument.1">
                  <p:embed/>
                  <p:pic>
                    <p:nvPicPr>
                      <p:cNvPr id="9" name="Object 4" hidden="1">
                        <a:extLst>
                          <a:ext uri="{FF2B5EF4-FFF2-40B4-BE49-F238E27FC236}">
                            <a16:creationId xmlns:a16="http://schemas.microsoft.com/office/drawing/2014/main" id="{DF74087D-28A0-9F45-895B-44D7568610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5C8E61-51DB-9E43-9552-DB681B0DA6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2000" y="4860150"/>
            <a:ext cx="180000" cy="124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en-US" sz="900" b="1" i="0" smtClean="0">
                <a:solidFill>
                  <a:schemeClr val="tx2"/>
                </a:solidFill>
                <a:effectLst/>
                <a:latin typeface="UniCredit (Body)"/>
              </a:defRPr>
            </a:lvl1pPr>
          </a:lstStyle>
          <a:p>
            <a:pPr>
              <a:lnSpc>
                <a:spcPct val="90000"/>
              </a:lnSpc>
            </a:pPr>
            <a:fld id="{46C7C3DC-F2BD-3444-971E-438EC79B522A}" type="slidenum">
              <a:rPr lang="en-GB" smtClean="0"/>
              <a:pPr>
                <a:lnSpc>
                  <a:spcPct val="90000"/>
                </a:lnSpc>
              </a:pPr>
              <a:t>‹#›</a:t>
            </a:fld>
            <a:endParaRPr lang="en-GB"/>
          </a:p>
        </p:txBody>
      </p:sp>
      <p:pic>
        <p:nvPicPr>
          <p:cNvPr id="10" name="Picture 9" descr="A picture containing blur&#10;&#10;Description automatically generated">
            <a:extLst>
              <a:ext uri="{FF2B5EF4-FFF2-40B4-BE49-F238E27FC236}">
                <a16:creationId xmlns:a16="http://schemas.microsoft.com/office/drawing/2014/main" id="{FA57B188-99CD-441E-93B9-F472F76413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720001"/>
          </a:xfrm>
          <a:prstGeom prst="rect">
            <a:avLst/>
          </a:prstGeom>
        </p:spPr>
      </p:pic>
      <p:graphicFrame>
        <p:nvGraphicFramePr>
          <p:cNvPr id="12" name="Object 4" hidden="1">
            <a:extLst>
              <a:ext uri="{FF2B5EF4-FFF2-40B4-BE49-F238E27FC236}">
                <a16:creationId xmlns:a16="http://schemas.microsoft.com/office/drawing/2014/main" id="{61EF5A53-C21E-4A2D-91BC-9048F1009C7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10522838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8" imgW="421" imgH="420" progId="TCLayout.ActiveDocument.1">
                  <p:embed/>
                </p:oleObj>
              </mc:Choice>
              <mc:Fallback>
                <p:oleObj name="think-cell Slide" r:id="rId28" imgW="421" imgH="420" progId="TCLayout.ActiveDocument.1">
                  <p:embed/>
                  <p:pic>
                    <p:nvPicPr>
                      <p:cNvPr id="12" name="Object 4" hidden="1">
                        <a:extLst>
                          <a:ext uri="{FF2B5EF4-FFF2-40B4-BE49-F238E27FC236}">
                            <a16:creationId xmlns:a16="http://schemas.microsoft.com/office/drawing/2014/main" id="{61EF5A53-C21E-4A2D-91BC-9048F1009C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Graphic 13">
            <a:extLst>
              <a:ext uri="{FF2B5EF4-FFF2-40B4-BE49-F238E27FC236}">
                <a16:creationId xmlns:a16="http://schemas.microsoft.com/office/drawing/2014/main" id="{7B52EBC2-EAA1-4D0C-BC3C-3C6F7AD64D7E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8531776" y="4586076"/>
            <a:ext cx="363600" cy="3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92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58" r:id="rId3"/>
    <p:sldLayoutId id="2147483759" r:id="rId4"/>
    <p:sldLayoutId id="2147483760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  <p:sldLayoutId id="2147483761" r:id="rId18"/>
  </p:sldLayoutIdLst>
  <p:hf hdr="0" dt="0"/>
  <p:txStyles>
    <p:titleStyle>
      <a:lvl1pPr algn="l" rtl="0" eaLnBrk="1" fontAlgn="base" hangingPunct="1">
        <a:lnSpc>
          <a:spcPts val="2200"/>
        </a:lnSpc>
        <a:spcBef>
          <a:spcPct val="0"/>
        </a:spcBef>
        <a:spcAft>
          <a:spcPct val="0"/>
        </a:spcAft>
        <a:defRPr lang="en-GB" sz="2400" b="1" kern="1200" noProof="0" dirty="0">
          <a:solidFill>
            <a:schemeClr val="bg1"/>
          </a:solidFill>
          <a:latin typeface="UniCredit (Body)"/>
          <a:ea typeface="+mj-ea"/>
          <a:cs typeface="Arial" panose="020B060402020202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5pPr>
      <a:lvl6pPr marL="342875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6pPr>
      <a:lvl7pPr marL="685749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7pPr>
      <a:lvl8pPr marL="1028624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8pPr>
      <a:lvl9pPr marL="1371498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9pPr>
    </p:titleStyle>
    <p:bodyStyle>
      <a:lvl1pPr marL="0" marR="0" indent="0" algn="l" defTabSz="342875" rtl="0" eaLnBrk="1" fontAlgn="auto" latinLnBrk="0" hangingPunct="1">
        <a:lnSpc>
          <a:spcPct val="90000"/>
        </a:lnSpc>
        <a:spcBef>
          <a:spcPts val="0"/>
        </a:spcBef>
        <a:spcAft>
          <a:spcPts val="0"/>
        </a:spcAft>
        <a:buClr>
          <a:srgbClr val="E1061C"/>
        </a:buClr>
        <a:buSzTx/>
        <a:buFont typeface="Arial"/>
        <a:buNone/>
        <a:tabLst/>
        <a:defRPr sz="1800" kern="1200" baseline="0">
          <a:solidFill>
            <a:schemeClr val="tx1"/>
          </a:solidFill>
          <a:latin typeface="UniCredit (Body)"/>
          <a:ea typeface="+mn-ea"/>
          <a:cs typeface="Arial" panose="020B0604020202020204" pitchFamily="34" charset="0"/>
        </a:defRPr>
      </a:lvl1pPr>
      <a:lvl2pPr marL="0" marR="0" indent="0" algn="l" defTabSz="34287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E1061C"/>
        </a:buClr>
        <a:buSzTx/>
        <a:buFont typeface="Arial"/>
        <a:buNone/>
        <a:tabLst/>
        <a:defRPr sz="1400" b="1" kern="1200" baseline="0">
          <a:solidFill>
            <a:schemeClr val="tx1"/>
          </a:solidFill>
          <a:latin typeface="UniCredit (Body)"/>
          <a:ea typeface="+mn-ea"/>
          <a:cs typeface="Arial" panose="020B0604020202020204" pitchFamily="34" charset="0"/>
        </a:defRPr>
      </a:lvl2pPr>
      <a:lvl3pPr marL="0" marR="0" indent="0" algn="l" defTabSz="342875" rtl="0" eaLnBrk="1" fontAlgn="auto" latinLnBrk="0" hangingPunct="1">
        <a:lnSpc>
          <a:spcPct val="90000"/>
        </a:lnSpc>
        <a:spcBef>
          <a:spcPts val="1200"/>
        </a:spcBef>
        <a:spcAft>
          <a:spcPts val="0"/>
        </a:spcAft>
        <a:buClr>
          <a:srgbClr val="999999"/>
        </a:buClr>
        <a:buSzTx/>
        <a:buFont typeface="System Font Regular"/>
        <a:buNone/>
        <a:tabLst/>
        <a:defRPr sz="1400" kern="1200" baseline="0">
          <a:solidFill>
            <a:schemeClr val="tx1"/>
          </a:solidFill>
          <a:latin typeface="UniCredit (Body)"/>
          <a:ea typeface="+mn-ea"/>
          <a:cs typeface="Arial" panose="020B0604020202020204" pitchFamily="34" charset="0"/>
        </a:defRPr>
      </a:lvl3pPr>
      <a:lvl4pPr marL="180000" marR="0" indent="-180000" algn="l" defTabSz="342875" rtl="0" eaLnBrk="1" fontAlgn="auto" latinLnBrk="0" hangingPunct="1">
        <a:lnSpc>
          <a:spcPct val="90000"/>
        </a:lnSpc>
        <a:spcBef>
          <a:spcPts val="600"/>
        </a:spcBef>
        <a:spcAft>
          <a:spcPts val="0"/>
        </a:spcAft>
        <a:buClr>
          <a:srgbClr val="CCCCCC"/>
        </a:buClr>
        <a:buSzTx/>
        <a:buFont typeface="Arial" panose="020B0604020202020204" pitchFamily="34" charset="0"/>
        <a:buChar char="●"/>
        <a:tabLst/>
        <a:defRPr sz="1400" kern="1200" baseline="0">
          <a:solidFill>
            <a:schemeClr val="tx1"/>
          </a:solidFill>
          <a:latin typeface="UniCredit (Body)"/>
          <a:ea typeface="+mn-ea"/>
          <a:cs typeface="Arial" panose="020B0604020202020204" pitchFamily="34" charset="0"/>
        </a:defRPr>
      </a:lvl4pPr>
      <a:lvl5pPr marL="360000" marR="0" indent="-180000" algn="l" defTabSz="342875" rtl="0" eaLnBrk="1" fontAlgn="auto" latinLnBrk="0" hangingPunct="1">
        <a:lnSpc>
          <a:spcPct val="90000"/>
        </a:lnSpc>
        <a:spcBef>
          <a:spcPts val="600"/>
        </a:spcBef>
        <a:spcAft>
          <a:spcPts val="0"/>
        </a:spcAft>
        <a:buClr>
          <a:srgbClr val="CCCCCC"/>
        </a:buClr>
        <a:buSzTx/>
        <a:buFont typeface="Arial" panose="020B0604020202020204" pitchFamily="34" charset="0"/>
        <a:buChar char="●"/>
        <a:tabLst/>
        <a:defRPr sz="1400" kern="1200" baseline="0">
          <a:solidFill>
            <a:schemeClr val="tx1"/>
          </a:solidFill>
          <a:latin typeface="UniCredit (Body)"/>
          <a:ea typeface="+mn-ea"/>
          <a:cs typeface="Arial" panose="020B0604020202020204" pitchFamily="34" charset="0"/>
        </a:defRPr>
      </a:lvl5pPr>
      <a:lvl6pPr marL="540000" indent="-180000" algn="l" defTabSz="685749" rtl="0" eaLnBrk="1" latinLnBrk="0" hangingPunct="1">
        <a:lnSpc>
          <a:spcPct val="90000"/>
        </a:lnSpc>
        <a:spcBef>
          <a:spcPts val="600"/>
        </a:spcBef>
        <a:spcAft>
          <a:spcPts val="0"/>
        </a:spcAft>
        <a:buClr>
          <a:srgbClr val="CCCCCC"/>
        </a:buClr>
        <a:buFont typeface="Arial" panose="020B0604020202020204" pitchFamily="34" charset="0"/>
        <a:buChar char="●"/>
        <a:tabLst/>
        <a:defRPr sz="1400" kern="1200">
          <a:solidFill>
            <a:schemeClr val="tx1"/>
          </a:solidFill>
          <a:latin typeface="UniCredit (Body)"/>
          <a:ea typeface="+mn-ea"/>
          <a:cs typeface="+mn-cs"/>
        </a:defRPr>
      </a:lvl6pPr>
      <a:lvl7pPr marL="1037" indent="0" algn="l" defTabSz="685749" rtl="0" eaLnBrk="1" latinLnBrk="0" hangingPunct="1">
        <a:lnSpc>
          <a:spcPct val="90000"/>
        </a:lnSpc>
        <a:spcBef>
          <a:spcPts val="300"/>
        </a:spcBef>
        <a:buClr>
          <a:schemeClr val="accent1"/>
        </a:buClr>
        <a:buSzPct val="80000"/>
        <a:buFont typeface="System Font Regular"/>
        <a:buNone/>
        <a:tabLst/>
        <a:defRPr sz="1100" kern="1200">
          <a:solidFill>
            <a:schemeClr val="tx1"/>
          </a:solidFill>
          <a:latin typeface="UniCredit (Body)"/>
          <a:ea typeface="+mn-ea"/>
          <a:cs typeface="+mn-cs"/>
        </a:defRPr>
      </a:lvl7pPr>
      <a:lvl8pPr marL="288000" indent="-288000" algn="l" defTabSz="685749" rtl="0" eaLnBrk="1" latinLnBrk="0" hangingPunct="1">
        <a:lnSpc>
          <a:spcPct val="90000"/>
        </a:lnSpc>
        <a:spcBef>
          <a:spcPts val="1200"/>
        </a:spcBef>
        <a:buClr>
          <a:srgbClr val="999999"/>
        </a:buClr>
        <a:buSzPct val="100000"/>
        <a:buFontTx/>
        <a:buBlip>
          <a:blip r:embed="rId31"/>
        </a:buBlip>
        <a:tabLst/>
        <a:defRPr sz="1400" kern="1200">
          <a:solidFill>
            <a:schemeClr val="tx1"/>
          </a:solidFill>
          <a:latin typeface="UniCredit (Body)"/>
          <a:ea typeface="+mn-ea"/>
          <a:cs typeface="+mn-cs"/>
        </a:defRPr>
      </a:lvl8pPr>
      <a:lvl9pPr marL="288000" indent="-288000" algn="l" defTabSz="685749" rtl="0" eaLnBrk="1" latinLnBrk="0" hangingPunct="1">
        <a:lnSpc>
          <a:spcPct val="90000"/>
        </a:lnSpc>
        <a:spcBef>
          <a:spcPts val="1200"/>
        </a:spcBef>
        <a:buFontTx/>
        <a:buBlip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</a:buBlip>
        <a:tabLst/>
        <a:defRPr sz="1400" kern="1200">
          <a:solidFill>
            <a:schemeClr val="tx1"/>
          </a:solidFill>
          <a:latin typeface="UniCredit (Body)"/>
          <a:ea typeface="+mn-ea"/>
          <a:cs typeface="+mn-cs"/>
        </a:defRPr>
      </a:lvl9pPr>
    </p:bodyStyle>
    <p:otherStyle>
      <a:defPPr>
        <a:defRPr lang="de-DE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3" orient="horz" pos="667" userDrawn="1">
          <p15:clr>
            <a:srgbClr val="F26B43"/>
          </p15:clr>
        </p15:guide>
        <p15:guide id="14" orient="horz" pos="2731" userDrawn="1">
          <p15:clr>
            <a:srgbClr val="F26B43"/>
          </p15:clr>
        </p15:guide>
        <p15:guide id="15" orient="horz" pos="3117" userDrawn="1">
          <p15:clr>
            <a:srgbClr val="F26B43"/>
          </p15:clr>
        </p15:guide>
        <p15:guide id="16" orient="horz" pos="2890" userDrawn="1">
          <p15:clr>
            <a:srgbClr val="F26B43"/>
          </p15:clr>
        </p15:guide>
        <p15:guide id="17" pos="158" userDrawn="1">
          <p15:clr>
            <a:srgbClr val="F26B43"/>
          </p15:clr>
        </p15:guide>
        <p15:guide id="18" pos="5602" userDrawn="1">
          <p15:clr>
            <a:srgbClr val="F26B43"/>
          </p15:clr>
        </p15:guide>
        <p15:guide id="19" orient="horz" pos="441" userDrawn="1">
          <p15:clr>
            <a:srgbClr val="F26B43"/>
          </p15:clr>
        </p15:guide>
        <p15:guide id="20" userDrawn="1">
          <p15:clr>
            <a:srgbClr val="F26B43"/>
          </p15:clr>
        </p15:guide>
        <p15:guide id="21" pos="5375" userDrawn="1">
          <p15:clr>
            <a:srgbClr val="F26B43"/>
          </p15:clr>
        </p15:guide>
        <p15:guide id="22" pos="4853" userDrawn="1">
          <p15:clr>
            <a:srgbClr val="F26B43"/>
          </p15:clr>
        </p15:guide>
        <p15:guide id="23" pos="317" userDrawn="1">
          <p15:clr>
            <a:srgbClr val="F26B43"/>
          </p15:clr>
        </p15:guide>
        <p15:guide id="24" orient="horz" pos="32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.xml"/><Relationship Id="rId6" Type="http://schemas.openxmlformats.org/officeDocument/2006/relationships/image" Target="../media/image37.png"/><Relationship Id="rId5" Type="http://schemas.openxmlformats.org/officeDocument/2006/relationships/image" Target="../media/image36.emf"/><Relationship Id="rId10" Type="http://schemas.openxmlformats.org/officeDocument/2006/relationships/image" Target="../media/image41.png"/><Relationship Id="rId4" Type="http://schemas.openxmlformats.org/officeDocument/2006/relationships/oleObject" Target="../embeddings/oleObject6.bin"/><Relationship Id="rId9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notesSlide" Target="../notesSlides/notesSlide5.xml"/><Relationship Id="rId7" Type="http://schemas.openxmlformats.org/officeDocument/2006/relationships/diagramData" Target="../diagrams/data1.xml"/><Relationship Id="rId12" Type="http://schemas.openxmlformats.org/officeDocument/2006/relationships/image" Target="../media/image43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.xml"/><Relationship Id="rId6" Type="http://schemas.openxmlformats.org/officeDocument/2006/relationships/image" Target="../media/image42.png"/><Relationship Id="rId11" Type="http://schemas.microsoft.com/office/2007/relationships/diagramDrawing" Target="../diagrams/drawing1.xml"/><Relationship Id="rId5" Type="http://schemas.openxmlformats.org/officeDocument/2006/relationships/image" Target="../media/image36.emf"/><Relationship Id="rId10" Type="http://schemas.openxmlformats.org/officeDocument/2006/relationships/diagramColors" Target="../diagrams/colors1.xml"/><Relationship Id="rId4" Type="http://schemas.openxmlformats.org/officeDocument/2006/relationships/oleObject" Target="../embeddings/oleObject6.bin"/><Relationship Id="rId9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9.x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creditbank.hu/hu/branch_finder.html" TargetMode="External"/><Relationship Id="rId2" Type="http://schemas.openxmlformats.org/officeDocument/2006/relationships/hyperlink" Target="http://www.unicreditbank.hu/Okossor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6.emf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lueGradient">
            <a:extLst>
              <a:ext uri="{FF2B5EF4-FFF2-40B4-BE49-F238E27FC236}">
                <a16:creationId xmlns:a16="http://schemas.microsoft.com/office/drawing/2014/main" id="{473150BB-7F7E-411B-B4E3-B5C2D797F2C9}"/>
              </a:ext>
            </a:extLst>
          </p:cNvPr>
          <p:cNvSpPr/>
          <p:nvPr/>
        </p:nvSpPr>
        <p:spPr bwMode="gray">
          <a:xfrm rot="5400000" flipH="1" flipV="1">
            <a:off x="4455630" y="-1133326"/>
            <a:ext cx="232738" cy="9144002"/>
          </a:xfrm>
          <a:prstGeom prst="rect">
            <a:avLst/>
          </a:prstGeom>
          <a:gradFill flip="none" rotWithShape="1">
            <a:gsLst>
              <a:gs pos="11000">
                <a:srgbClr val="E61903"/>
              </a:gs>
              <a:gs pos="100000">
                <a:srgbClr val="4D00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" noProof="1">
              <a:noFill/>
              <a:latin typeface="UniCredit" panose="02000506040000020004" pitchFamily="2" charset="0"/>
              <a:cs typeface="Arial" panose="020B0604020202020204" pitchFamily="34" charset="0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E5071658-CFC4-4F68-808F-6366846BB5B6}"/>
              </a:ext>
            </a:extLst>
          </p:cNvPr>
          <p:cNvSpPr txBox="1">
            <a:spLocks/>
          </p:cNvSpPr>
          <p:nvPr/>
        </p:nvSpPr>
        <p:spPr>
          <a:xfrm>
            <a:off x="150931" y="3661331"/>
            <a:ext cx="8636308" cy="1202662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algn="l" rtl="0"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defRPr lang="en-GB" sz="2400" b="1" kern="1200" noProof="0" dirty="0">
                <a:solidFill>
                  <a:schemeClr val="bg1"/>
                </a:solidFill>
                <a:latin typeface="UniCredit (Body)"/>
                <a:ea typeface="+mj-ea"/>
                <a:cs typeface="Arial" panose="020B060402020202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5pPr>
            <a:lvl6pPr marL="342875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6pPr>
            <a:lvl7pPr marL="685749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7pPr>
            <a:lvl8pPr marL="1028624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8pPr>
            <a:lvl9pPr marL="1371498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lnSpc>
                <a:spcPct val="100000"/>
              </a:lnSpc>
            </a:pPr>
            <a:r>
              <a:rPr lang="hu-HU" sz="2000" dirty="0">
                <a:solidFill>
                  <a:schemeClr val="tx1"/>
                </a:solidFill>
              </a:rPr>
              <a:t>KÖZÖSKÉPVISELŐKNEK</a:t>
            </a:r>
          </a:p>
          <a:p>
            <a:pPr defTabSz="914400">
              <a:lnSpc>
                <a:spcPct val="100000"/>
              </a:lnSpc>
            </a:pPr>
            <a:endParaRPr lang="hu-HU" sz="2000" dirty="0">
              <a:solidFill>
                <a:schemeClr val="tx1"/>
              </a:solidFill>
            </a:endParaRPr>
          </a:p>
          <a:p>
            <a:pPr defTabSz="914400">
              <a:lnSpc>
                <a:spcPct val="100000"/>
              </a:lnSpc>
            </a:pPr>
            <a:r>
              <a:rPr lang="hu-HU" sz="2000" dirty="0">
                <a:solidFill>
                  <a:schemeClr val="tx1"/>
                </a:solidFill>
              </a:rPr>
              <a:t>2023.09.21.</a:t>
            </a: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0FCC93A8-2D9C-4879-99C5-8317EEE28200}"/>
              </a:ext>
            </a:extLst>
          </p:cNvPr>
          <p:cNvSpPr txBox="1">
            <a:spLocks/>
          </p:cNvSpPr>
          <p:nvPr/>
        </p:nvSpPr>
        <p:spPr>
          <a:xfrm>
            <a:off x="76376" y="1966022"/>
            <a:ext cx="8710863" cy="692119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algn="l" rtl="0"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defRPr lang="en-GB" sz="2400" b="1" kern="1200" noProof="0" dirty="0">
                <a:solidFill>
                  <a:schemeClr val="bg1"/>
                </a:solidFill>
                <a:latin typeface="UniCredit (Body)"/>
                <a:ea typeface="+mj-ea"/>
                <a:cs typeface="Arial" panose="020B060402020202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5pPr>
            <a:lvl6pPr marL="342875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6pPr>
            <a:lvl7pPr marL="685749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7pPr>
            <a:lvl8pPr marL="1028624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8pPr>
            <a:lvl9pPr marL="1371498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lnSpc>
                <a:spcPct val="100000"/>
              </a:lnSpc>
            </a:pPr>
            <a:r>
              <a:rPr lang="hu-HU" sz="2800" dirty="0">
                <a:effectLst/>
                <a:ea typeface="Calibri" panose="020F0502020204030204" pitchFamily="34" charset="0"/>
              </a:rPr>
              <a:t>Pénzügyi megoldások Társasházaknak az UniCredit Banktól </a:t>
            </a:r>
            <a:r>
              <a:rPr lang="hu-HU" sz="2000" b="0" dirty="0"/>
              <a:t>Társasházak felújítási lehetőségei</a:t>
            </a:r>
            <a:endParaRPr lang="en-US" sz="2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543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con angoli arrotondati in diagonale 52">
            <a:extLst>
              <a:ext uri="{FF2B5EF4-FFF2-40B4-BE49-F238E27FC236}">
                <a16:creationId xmlns:a16="http://schemas.microsoft.com/office/drawing/2014/main" id="{CCF248E5-62AC-4E07-9A7A-306875ADEC4E}"/>
              </a:ext>
            </a:extLst>
          </p:cNvPr>
          <p:cNvSpPr/>
          <p:nvPr/>
        </p:nvSpPr>
        <p:spPr>
          <a:xfrm>
            <a:off x="209272" y="854833"/>
            <a:ext cx="8650012" cy="4001728"/>
          </a:xfrm>
          <a:prstGeom prst="round2DiagRect">
            <a:avLst>
              <a:gd name="adj1" fmla="val 3713"/>
              <a:gd name="adj2" fmla="val 0"/>
            </a:avLst>
          </a:prstGeom>
          <a:noFill/>
          <a:ln w="19050" cap="rnd">
            <a:solidFill>
              <a:srgbClr val="E2001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32000" rtlCol="0" anchor="t" anchorCtr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niCredit (Body)"/>
              <a:ea typeface="MS PGothic" pitchFamily="34" charset="-128"/>
              <a:cs typeface="Osaka"/>
            </a:endParaRPr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F37E3D80-3C5B-440F-92A2-56A40AF7CDE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92" y="1192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F37E3D80-3C5B-440F-92A2-56A40AF7CD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393" y="236816"/>
            <a:ext cx="8280813" cy="303453"/>
          </a:xfrm>
        </p:spPr>
        <p:txBody>
          <a:bodyPr vert="horz"/>
          <a:lstStyle/>
          <a:p>
            <a:r>
              <a:rPr lang="hu-HU" dirty="0"/>
              <a:t>Kedvező társasházi bankszámlavezetés</a:t>
            </a:r>
            <a:endParaRPr lang="en-GB" dirty="0"/>
          </a:p>
        </p:txBody>
      </p:sp>
      <p:sp>
        <p:nvSpPr>
          <p:cNvPr id="189" name="Diagonal liegende Ecken des Rechtecks abrunden 13">
            <a:extLst>
              <a:ext uri="{FF2B5EF4-FFF2-40B4-BE49-F238E27FC236}">
                <a16:creationId xmlns:a16="http://schemas.microsoft.com/office/drawing/2014/main" id="{9C517A10-6244-4A71-AA6A-40C2E1300306}"/>
              </a:ext>
            </a:extLst>
          </p:cNvPr>
          <p:cNvSpPr/>
          <p:nvPr/>
        </p:nvSpPr>
        <p:spPr>
          <a:xfrm>
            <a:off x="190610" y="750016"/>
            <a:ext cx="2529538" cy="245700"/>
          </a:xfrm>
          <a:prstGeom prst="round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0" rtlCol="0" anchor="ctr"/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Credit"/>
                <a:ea typeface="+mn-ea"/>
                <a:cs typeface="+mn-cs"/>
              </a:rPr>
              <a:t>Közös Érték számlacsomag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Credit"/>
              <a:ea typeface="+mn-ea"/>
              <a:cs typeface="+mn-cs"/>
            </a:endParaRPr>
          </a:p>
        </p:txBody>
      </p:sp>
      <p:pic>
        <p:nvPicPr>
          <p:cNvPr id="96" name="Immagine 227" descr="Investment banking circle-01.png">
            <a:extLst>
              <a:ext uri="{FF2B5EF4-FFF2-40B4-BE49-F238E27FC236}">
                <a16:creationId xmlns:a16="http://schemas.microsoft.com/office/drawing/2014/main" id="{C12D7E93-56AF-4394-A689-17DF831893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86" y="742117"/>
            <a:ext cx="256447" cy="25001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22070-4259-4001-916B-070671ED82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2621" y="4860150"/>
            <a:ext cx="180000" cy="138500"/>
          </a:xfr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8169F0-646E-455B-AF5A-6D6C02EAEAF6}" type="slidenum">
              <a:rPr kumimoji="0" lang="en-GB" sz="900" b="1" i="0" u="none" strike="noStrike" kern="1200" cap="none" spc="0" normalizeH="0" baseline="0" noProof="1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UniCredit (Body)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900" b="1" i="0" u="none" strike="noStrike" kern="120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UniCredit (Body)"/>
              <a:ea typeface="+mn-ea"/>
              <a:cs typeface="+mn-cs"/>
            </a:endParaRPr>
          </a:p>
        </p:txBody>
      </p:sp>
      <p:graphicFrame>
        <p:nvGraphicFramePr>
          <p:cNvPr id="24" name="Table 24">
            <a:extLst>
              <a:ext uri="{FF2B5EF4-FFF2-40B4-BE49-F238E27FC236}">
                <a16:creationId xmlns:a16="http://schemas.microsoft.com/office/drawing/2014/main" id="{4C8E19DB-B8E5-4FFB-8F08-C39ACCFC34E5}"/>
              </a:ext>
            </a:extLst>
          </p:cNvPr>
          <p:cNvGraphicFramePr>
            <a:graphicFrameLocks noGrp="1"/>
          </p:cNvGraphicFramePr>
          <p:nvPr/>
        </p:nvGraphicFramePr>
        <p:xfrm>
          <a:off x="4225561" y="2814824"/>
          <a:ext cx="4276107" cy="1531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5369">
                  <a:extLst>
                    <a:ext uri="{9D8B030D-6E8A-4147-A177-3AD203B41FA5}">
                      <a16:colId xmlns:a16="http://schemas.microsoft.com/office/drawing/2014/main" val="2591781821"/>
                    </a:ext>
                  </a:extLst>
                </a:gridCol>
                <a:gridCol w="1425369">
                  <a:extLst>
                    <a:ext uri="{9D8B030D-6E8A-4147-A177-3AD203B41FA5}">
                      <a16:colId xmlns:a16="http://schemas.microsoft.com/office/drawing/2014/main" val="892315526"/>
                    </a:ext>
                  </a:extLst>
                </a:gridCol>
                <a:gridCol w="1425369">
                  <a:extLst>
                    <a:ext uri="{9D8B030D-6E8A-4147-A177-3AD203B41FA5}">
                      <a16:colId xmlns:a16="http://schemas.microsoft.com/office/drawing/2014/main" val="2462130280"/>
                    </a:ext>
                  </a:extLst>
                </a:gridCol>
              </a:tblGrid>
              <a:tr h="1033534">
                <a:tc>
                  <a:txBody>
                    <a:bodyPr/>
                    <a:lstStyle/>
                    <a:p>
                      <a:pPr marL="0" marR="0" lvl="0" indent="0" algn="ctr" defTabSz="9143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>
                          <a:solidFill>
                            <a:schemeClr val="tx1"/>
                          </a:solidFill>
                        </a:rPr>
                        <a:t>MasterCard Business bankkártya díjmentes az első évben</a:t>
                      </a:r>
                    </a:p>
                    <a:p>
                      <a:pPr marL="0" marR="0" lvl="0" indent="0" algn="ctr" defTabSz="9143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>
                          <a:solidFill>
                            <a:schemeClr val="tx1"/>
                          </a:solidFill>
                        </a:rPr>
                        <a:t>Díjmentes internetbank és Telefonbank szolgáltatás</a:t>
                      </a:r>
                    </a:p>
                    <a:p>
                      <a:pPr algn="ctr"/>
                      <a:endParaRPr lang="hu-HU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>
                          <a:solidFill>
                            <a:schemeClr val="tx1"/>
                          </a:solidFill>
                        </a:rPr>
                        <a:t>Társasházakra szabott </a:t>
                      </a:r>
                    </a:p>
                    <a:p>
                      <a:pPr marL="0" marR="0" lvl="0" indent="0" algn="ctr" defTabSz="9143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>
                          <a:solidFill>
                            <a:schemeClr val="tx1"/>
                          </a:solidFill>
                        </a:rPr>
                        <a:t>számlacsomag (pl. havi zárlati díjmentes forint felújítási alap számla)</a:t>
                      </a:r>
                    </a:p>
                    <a:p>
                      <a:pPr algn="ctr"/>
                      <a:endParaRPr lang="hu-HU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9838889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88E2D573-BBF2-945C-B62B-F9F751BA1E8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972" r="5100" b="-1"/>
          <a:stretch/>
        </p:blipFill>
        <p:spPr>
          <a:xfrm>
            <a:off x="3841834" y="930710"/>
            <a:ext cx="4952192" cy="103353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8D2901F-ADFE-6797-DF97-16515B54F278}"/>
              </a:ext>
            </a:extLst>
          </p:cNvPr>
          <p:cNvSpPr txBox="1"/>
          <p:nvPr/>
        </p:nvSpPr>
        <p:spPr>
          <a:xfrm>
            <a:off x="295892" y="1026099"/>
            <a:ext cx="3465374" cy="31540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5E5E5"/>
              </a:buClr>
              <a:buSzPct val="100000"/>
              <a:buFontTx/>
              <a:buNone/>
              <a:tabLst/>
              <a:defRPr/>
            </a:pP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UniCredit"/>
                <a:ea typeface="+mn-ea"/>
                <a:cs typeface="+mn-cs"/>
              </a:rPr>
              <a:t>Kinek ajánljuk Közös Érték számlacsomagunk?</a:t>
            </a: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UniCredit"/>
                <a:ea typeface="+mn-ea"/>
                <a:cs typeface="+mn-cs"/>
              </a:rPr>
              <a:t>Társasházak és lakásszövetkezetek,</a:t>
            </a: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UniCredit"/>
              <a:ea typeface="+mn-ea"/>
              <a:cs typeface="+mn-cs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UniCredit"/>
                <a:ea typeface="+mn-ea"/>
                <a:cs typeface="+mn-cs"/>
              </a:rPr>
              <a:t>alapítványok, </a:t>
            </a: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UniCredit"/>
                <a:ea typeface="+mn-ea"/>
                <a:cs typeface="+mn-cs"/>
              </a:rPr>
              <a:t>társadalmi és egyéb szervezetek 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UniCredit"/>
                <a:ea typeface="+mn-ea"/>
                <a:cs typeface="+mn-cs"/>
              </a:rPr>
              <a:t>igényeire szabva került kifejlesztésre annak érdekében, hogy ügyfeleinknek a leginkább megfelelő szolgáltatást kínálhassuk. 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UniCredit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UniCredit"/>
                <a:ea typeface="+mn-ea"/>
                <a:cs typeface="+mn-cs"/>
              </a:rPr>
              <a:t>.</a:t>
            </a:r>
          </a:p>
          <a:p>
            <a:pPr marL="0" marR="0" lvl="0" indent="0" algn="l" defTabSz="6858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Credit"/>
                <a:ea typeface="+mn-ea"/>
                <a:cs typeface="+mn-cs"/>
              </a:rPr>
              <a:t>Mit kínál a Közös Érték számlacsomag?</a:t>
            </a: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niCredit"/>
              <a:ea typeface="+mn-ea"/>
              <a:cs typeface="+mn-cs"/>
            </a:endParaRPr>
          </a:p>
          <a:p>
            <a:pPr marL="128588" marR="0" lvl="0" indent="-128588" algn="l" defTabSz="6858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UniCredit"/>
                <a:ea typeface="+mn-ea"/>
                <a:cs typeface="+mn-cs"/>
              </a:rPr>
              <a:t>1 db Közös Érték forint 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UniCredit"/>
                <a:ea typeface="+mn-ea"/>
                <a:cs typeface="+mn-cs"/>
              </a:rPr>
              <a:t>pénzforgalmi bankszámlát </a:t>
            </a:r>
          </a:p>
          <a:p>
            <a:pPr marL="128588" marR="0" lvl="0" indent="-128588" algn="l" defTabSz="6858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UniCredit"/>
                <a:ea typeface="+mn-ea"/>
                <a:cs typeface="+mn-cs"/>
              </a:rPr>
              <a:t>1 db havi zárlati 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UniCredit"/>
                <a:ea typeface="+mn-ea"/>
                <a:cs typeface="+mn-cs"/>
              </a:rPr>
              <a:t>díjmentes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UniCredit"/>
                <a:ea typeface="+mn-ea"/>
                <a:cs typeface="+mn-cs"/>
              </a:rPr>
              <a:t> forint 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UniCredit"/>
                <a:ea typeface="+mn-ea"/>
                <a:cs typeface="+mn-cs"/>
              </a:rPr>
              <a:t>felújítási alap számlát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UniCredit"/>
                <a:ea typeface="+mn-ea"/>
                <a:cs typeface="+mn-cs"/>
              </a:rPr>
              <a:t>;</a:t>
            </a:r>
          </a:p>
          <a:p>
            <a:pPr marL="128588" marR="0" lvl="0" indent="-128588" algn="l" defTabSz="6858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UniCredit"/>
                <a:ea typeface="+mn-ea"/>
                <a:cs typeface="+mn-cs"/>
              </a:rPr>
              <a:t>díjmentes 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UniCredit"/>
                <a:ea typeface="+mn-ea"/>
                <a:cs typeface="+mn-cs"/>
              </a:rPr>
              <a:t>Telefonbank 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UniCredit"/>
                <a:ea typeface="+mn-ea"/>
                <a:cs typeface="+mn-cs"/>
              </a:rPr>
              <a:t>szolgáltatást;</a:t>
            </a:r>
          </a:p>
          <a:p>
            <a:pPr marL="128588" marR="0" lvl="0" indent="-128588" algn="l" defTabSz="6858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UniCredit"/>
                <a:ea typeface="+mn-ea"/>
                <a:cs typeface="+mn-cs"/>
              </a:rPr>
              <a:t>kibocsátói és első éves tagsági díjmentesen igényelhet MasterCard® Business bankkártyát;</a:t>
            </a:r>
          </a:p>
          <a:p>
            <a:pPr marL="128588" marR="0" lvl="0" indent="-128588" algn="l" defTabSz="6858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UniCredit"/>
                <a:ea typeface="+mn-ea"/>
                <a:cs typeface="+mn-cs"/>
              </a:rPr>
              <a:t>díjmentes 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UniCredit"/>
                <a:ea typeface="+mn-ea"/>
                <a:cs typeface="+mn-cs"/>
              </a:rPr>
              <a:t>SpectraNet Internet Banking Light szolgáltatást (internetbank)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UniCredit"/>
                <a:ea typeface="+mn-ea"/>
                <a:cs typeface="+mn-cs"/>
              </a:rPr>
              <a:t>.</a:t>
            </a:r>
            <a:endParaRPr kumimoji="0" lang="hu-HU" sz="14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niCredit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UniCredit"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5E5E5"/>
              </a:buClr>
              <a:buSzPct val="100000"/>
              <a:buFont typeface="Arial" panose="020B0604020202020204" pitchFamily="34" charset="0"/>
              <a:buChar char="●"/>
              <a:tabLst/>
              <a:defRPr/>
            </a:pP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niCredit"/>
              <a:ea typeface="+mn-ea"/>
              <a:cs typeface="+mn-cs"/>
            </a:endParaRP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EDE5B39D-D21F-1F8D-19C0-7FA3975A865A}"/>
              </a:ext>
            </a:extLst>
          </p:cNvPr>
          <p:cNvSpPr>
            <a:spLocks noGrp="1"/>
          </p:cNvSpPr>
          <p:nvPr/>
        </p:nvSpPr>
        <p:spPr>
          <a:xfrm>
            <a:off x="318833" y="4896792"/>
            <a:ext cx="8241125" cy="1385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 tájékoztatás nem teljes körű. A számlacsomag(ok)ról, valamint a szerződési feltételekről az Általános Üzleti Feltételekből, a vonatkozó banki üzletszabályzatokból, hirdetményekből, illetve a kondíciós listákból tájékozódhat. Az UniCredit Bank Hungary Zrt. az akció feltételeinek egyoldalú változtatási jogát fenntartja.</a:t>
            </a:r>
            <a:endParaRPr kumimoji="0" lang="en-US" sz="4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78CDAEE-227D-F53F-15F0-40387A529E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6659" y="2198234"/>
            <a:ext cx="586448" cy="5462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8C65A46-F354-941E-3AA3-C722A7B679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24179" y="2152881"/>
            <a:ext cx="586448" cy="5571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C968B68-9CA4-6B8A-4D14-DA2F2BB0FE0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71699" y="2198234"/>
            <a:ext cx="406622" cy="50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122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F37E3D80-3C5B-440F-92A2-56A40AF7CDE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92" y="1192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F37E3D80-3C5B-440F-92A2-56A40AF7CD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60D8DD78-BA02-4582-BF26-C1891CAE7B95}"/>
              </a:ext>
            </a:extLst>
          </p:cNvPr>
          <p:cNvSpPr/>
          <p:nvPr/>
        </p:nvSpPr>
        <p:spPr>
          <a:xfrm>
            <a:off x="128393" y="826205"/>
            <a:ext cx="8840958" cy="2620583"/>
          </a:xfrm>
          <a:prstGeom prst="roundRect">
            <a:avLst>
              <a:gd name="adj" fmla="val 3583"/>
            </a:avLst>
          </a:prstGeom>
          <a:solidFill>
            <a:schemeClr val="bg1"/>
          </a:solidFill>
          <a:ln w="63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Credi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393" y="236816"/>
            <a:ext cx="8280813" cy="303453"/>
          </a:xfrm>
        </p:spPr>
        <p:txBody>
          <a:bodyPr vert="horz"/>
          <a:lstStyle/>
          <a:p>
            <a:r>
              <a:rPr lang="hu-HU" dirty="0"/>
              <a:t>Kedvező társasházi ajánlóprogram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8C0A77-DEF8-4C2D-B12C-9708C5CF0297}"/>
              </a:ext>
            </a:extLst>
          </p:cNvPr>
          <p:cNvSpPr txBox="1"/>
          <p:nvPr/>
        </p:nvSpPr>
        <p:spPr>
          <a:xfrm>
            <a:off x="198096" y="951815"/>
            <a:ext cx="8752265" cy="2142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hu-HU" sz="1200" b="1" i="0" u="none" strike="noStrike" kern="120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UniCredit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UniCredit"/>
                <a:ea typeface="+mn-ea"/>
                <a:cs typeface="+mn-cs"/>
              </a:rPr>
              <a:t>Ajánlja kedvező számlacsomagjainkat barátainak, ismerőseinek és üzleti partnereinek! 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UniCredit"/>
                <a:ea typeface="+mn-ea"/>
                <a:cs typeface="+mn-cs"/>
              </a:rPr>
              <a:t>A sikeres ajánlások után Önt és új ügyfelünket is jóváírásban részesítjük, amely</a:t>
            </a:r>
          </a:p>
          <a:p>
            <a:pPr marL="128588" marR="0" lvl="0" indent="-128588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200" b="1" i="0" u="none" strike="noStrike" kern="1200" cap="none" spc="0" normalizeH="0" baseline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UniCredit"/>
                <a:ea typeface="+mn-ea"/>
                <a:cs typeface="+mn-cs"/>
              </a:rPr>
              <a:t>15 000 Ft </a:t>
            </a:r>
            <a:r>
              <a:rPr kumimoji="0" lang="hu-HU" sz="1200" b="0" i="0" u="none" strike="noStrike" kern="1200" cap="none" spc="0" normalizeH="0" baseline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UniCredit"/>
                <a:ea typeface="+mn-ea"/>
                <a:cs typeface="+mn-cs"/>
              </a:rPr>
              <a:t>új lakossági,</a:t>
            </a:r>
          </a:p>
          <a:p>
            <a:pPr marL="128588" marR="0" lvl="0" indent="-128588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200" b="1" i="0" u="none" strike="noStrike" kern="1200" cap="none" spc="0" normalizeH="0" baseline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UniCredit"/>
                <a:ea typeface="+mn-ea"/>
                <a:cs typeface="+mn-cs"/>
              </a:rPr>
              <a:t>20 000 Ft </a:t>
            </a:r>
            <a:r>
              <a:rPr kumimoji="0" lang="hu-HU" sz="1200" b="0" i="0" u="none" strike="noStrike" kern="1200" cap="none" spc="0" normalizeH="0" baseline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UniCredit"/>
                <a:ea typeface="+mn-ea"/>
                <a:cs typeface="+mn-cs"/>
              </a:rPr>
              <a:t>új kisvállalati (pl. társasházi)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UniCredit"/>
                <a:ea typeface="+mn-ea"/>
                <a:cs typeface="+mn-cs"/>
              </a:rPr>
              <a:t>számlanyitás esetén</a:t>
            </a:r>
            <a:r>
              <a:rPr kumimoji="0" lang="hu-HU" sz="1200" b="0" i="0" u="none" strike="noStrike" kern="1200" cap="none" spc="0" normalizeH="0" baseline="3000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UniCredit"/>
                <a:ea typeface="+mn-ea"/>
                <a:cs typeface="+mn-cs"/>
              </a:rPr>
              <a:t>1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hu-HU" sz="1200" b="1" i="0" u="none" strike="noStrike" kern="1200" cap="none" spc="0" normalizeH="0" baseline="3000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UniCredit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hu-HU" sz="1200" b="1" i="0" u="none" strike="noStrike" kern="1200" cap="none" spc="0" normalizeH="0" baseline="3000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UniCredit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UniCredit"/>
                <a:ea typeface="+mn-ea"/>
                <a:cs typeface="+mn-cs"/>
              </a:rPr>
              <a:t>Mikor ajánlhat?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UniCredit"/>
                <a:ea typeface="+mn-ea"/>
                <a:cs typeface="+mn-cs"/>
              </a:rPr>
              <a:t>Ha Ön, mint ajánló aktív bankszámlával rendelkezik Bankunknál, és az ügyfélajánlási akciónk keretében ajánlott ismerőse (magánszemély és/vagy vállalkozás, társasház) az akció időtartama alatt bankunknál:</a:t>
            </a:r>
          </a:p>
          <a:p>
            <a:pPr marL="128588" marR="0" lvl="0" indent="-128588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UniCredit"/>
                <a:ea typeface="+mn-ea"/>
                <a:cs typeface="+mn-cs"/>
              </a:rPr>
              <a:t>más társasházi számlát nyit, 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UniCredit"/>
                <a:ea typeface="+mn-ea"/>
                <a:cs typeface="+mn-cs"/>
              </a:rPr>
              <a:t>vagy</a:t>
            </a:r>
          </a:p>
          <a:p>
            <a:pPr marL="128588" marR="0" lvl="0" indent="-128588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UniCredit"/>
                <a:ea typeface="+mn-ea"/>
                <a:cs typeface="+mn-cs"/>
              </a:rPr>
              <a:t>lakossági vagy kisvállalati bankszámlát</a:t>
            </a:r>
            <a:r>
              <a:rPr kumimoji="0" lang="hu-HU" sz="1200" b="1" i="0" u="none" strike="noStrike" kern="1200" cap="none" spc="0" normalizeH="0" baseline="3000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UniCredit"/>
                <a:ea typeface="+mn-ea"/>
                <a:cs typeface="+mn-cs"/>
              </a:rPr>
              <a:t>2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UniCredit"/>
                <a:ea typeface="+mn-ea"/>
                <a:cs typeface="+mn-cs"/>
              </a:rPr>
              <a:t> 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UniCredit"/>
                <a:ea typeface="+mn-ea"/>
                <a:cs typeface="+mn-cs"/>
              </a:rPr>
              <a:t>nyit, amelyhez 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UniCredit"/>
                <a:ea typeface="+mn-ea"/>
                <a:cs typeface="+mn-cs"/>
              </a:rPr>
              <a:t>Mastercard® betéti bankkártyát 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UniCredit"/>
                <a:ea typeface="+mn-ea"/>
                <a:cs typeface="+mn-cs"/>
              </a:rPr>
              <a:t>igényel és legkésőbb 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UniCredit"/>
                <a:ea typeface="+mn-ea"/>
                <a:cs typeface="+mn-cs"/>
              </a:rPr>
              <a:t>2023.11.30-ig aktiválja.</a:t>
            </a: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UniCredit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22070-4259-4001-916B-070671ED82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2621" y="4860150"/>
            <a:ext cx="180000" cy="138500"/>
          </a:xfr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8169F0-646E-455B-AF5A-6D6C02EAEAF6}" type="slidenum">
              <a:rPr kumimoji="0" lang="en-GB" sz="900" b="1" i="0" u="none" strike="noStrike" kern="1200" cap="none" spc="0" normalizeH="0" baseline="0" noProof="1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UniCredit (Body)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900" b="1" i="0" u="none" strike="noStrike" kern="120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UniCredit (Body)"/>
              <a:ea typeface="+mn-ea"/>
              <a:cs typeface="+mn-cs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1172AB9-0504-4A01-BFB1-E5C08C8A8539}"/>
              </a:ext>
            </a:extLst>
          </p:cNvPr>
          <p:cNvSpPr txBox="1"/>
          <p:nvPr/>
        </p:nvSpPr>
        <p:spPr>
          <a:xfrm>
            <a:off x="140487" y="745283"/>
            <a:ext cx="3221838" cy="2444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0" rtlCol="0" anchor="ctr"/>
          <a:lstStyle>
            <a:defPPr>
              <a:defRPr lang="de-DE"/>
            </a:defPPr>
            <a:lvl1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prstClr val="white"/>
                </a:solidFill>
                <a:latin typeface="UniCredit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Credit"/>
                <a:ea typeface="+mn-ea"/>
                <a:cs typeface="+mn-cs"/>
              </a:rPr>
              <a:t>„Ügyfelet ajánlok” számlanyitási akció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Credit"/>
              <a:ea typeface="+mn-ea"/>
              <a:cs typeface="+mn-cs"/>
            </a:endParaRPr>
          </a:p>
        </p:txBody>
      </p:sp>
      <p:pic>
        <p:nvPicPr>
          <p:cNvPr id="94" name="Immagine 197" descr="22A-01.png">
            <a:extLst>
              <a:ext uri="{FF2B5EF4-FFF2-40B4-BE49-F238E27FC236}">
                <a16:creationId xmlns:a16="http://schemas.microsoft.com/office/drawing/2014/main" id="{3F7E71B9-B5BE-4A83-A44F-EC4DDD4B84C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45" y="738432"/>
            <a:ext cx="256447" cy="25644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</a:ln>
        </p:spPr>
      </p:pic>
      <p:sp>
        <p:nvSpPr>
          <p:cNvPr id="98" name="Content Placeholder 4">
            <a:extLst>
              <a:ext uri="{FF2B5EF4-FFF2-40B4-BE49-F238E27FC236}">
                <a16:creationId xmlns:a16="http://schemas.microsoft.com/office/drawing/2014/main" id="{113B4DDF-2C0B-4B44-A0CE-55F1F3C6A2D0}"/>
              </a:ext>
            </a:extLst>
          </p:cNvPr>
          <p:cNvSpPr>
            <a:spLocks noGrp="1"/>
          </p:cNvSpPr>
          <p:nvPr/>
        </p:nvSpPr>
        <p:spPr>
          <a:xfrm>
            <a:off x="292736" y="4587574"/>
            <a:ext cx="8241125" cy="5668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 tájékoztatás nem teljes körű. Az akcióban való részvételnek további feltételei vannak, amelyeket a Hirdetmény és részvételi feltételek az UniCredit Bank Hungary Zrt. „Ügyfelet ajánlok” számlanyitási akciójához című dokumentumban talál.</a:t>
            </a:r>
            <a:endParaRPr kumimoji="0" lang="en-US" sz="4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 számlacsomag(ok)</a:t>
            </a:r>
            <a:r>
              <a:rPr kumimoji="0" lang="hu-HU" sz="4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ról</a:t>
            </a:r>
            <a:r>
              <a:rPr kumimoji="0" lang="hu-HU" sz="4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valamint a szerződési feltételekről az Általános Üzleti Feltételekből, a vonatkozó banki üzletszabályzatokból, hirdetményekből, illetve a kondíciós listákból tájékozódhat. Az UniCredit Bank Hungary Zrt. az akció feltételeinek egyoldalú változtatási jogát fenntartja.</a:t>
            </a:r>
            <a:endParaRPr kumimoji="0" lang="en-US" sz="4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Egy ajánló ügyfél legfeljebb összesen 10 darab jóváírására lehet jogosult az akció keretében. A számlaszerződés részletes leírását a bank Általános Üzleti Feltételei tartalmazzák.</a:t>
            </a:r>
            <a:endParaRPr kumimoji="0" lang="en-US" sz="4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Az ügyfélajánlási akció visszavonásig, de legkésőbb 2023.11.30-ig érvényes.</a:t>
            </a:r>
            <a:endParaRPr kumimoji="0" lang="en-US" sz="4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5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0" lang="hu-HU" sz="4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Ügyféltípustól függetlenül összesen 10 ügyfél sikeres ajánlásáig. A bank munkavállalóira, megbízottjaira más feltételek vonatkoznak, amelyek megismerhetők az akcióra vonatkozó Hirdetményből.</a:t>
            </a:r>
            <a:endParaRPr kumimoji="0" lang="en-US" sz="4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5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hu-HU" sz="4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Az akció keretében megnyitható lakossági számlák: Mobil Aktív Plusz, Ikon Plusz, Alapszámla, Diákszámla Zéró, Partner Aktív Plusz, Partner Aktív TOP, Partner Aktív Zéró, Partner Ikon Plusz, Partner Prestige, Partner Prestige Speciális. A Partner számlacsomagok (Partner Aktív Plusz, Partner Aktív Zéró, Partner Aktív TOP, Partner Ikon Plusz, Partner Prestige, Partner Prestige Speciális. Partner számláink csak a kondíciós listában felsorolt jogosulti kör számára érhetőek el.</a:t>
            </a:r>
            <a:endParaRPr kumimoji="0" lang="en-US" sz="4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5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kumimoji="0" lang="hu-HU" sz="4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 betéti bankkártyára vonatkozó igénylési és aktiválási feltétel nem vonatkozik a társasházakra.</a:t>
            </a:r>
            <a:endParaRPr kumimoji="0" lang="en-US" sz="4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0BC09B9-3B01-499A-93E6-B90A3EB4DBE6}"/>
              </a:ext>
            </a:extLst>
          </p:cNvPr>
          <p:cNvSpPr/>
          <p:nvPr/>
        </p:nvSpPr>
        <p:spPr>
          <a:xfrm>
            <a:off x="128392" y="3445841"/>
            <a:ext cx="8840957" cy="948287"/>
          </a:xfrm>
          <a:prstGeom prst="roundRect">
            <a:avLst>
              <a:gd name="adj" fmla="val 3583"/>
            </a:avLst>
          </a:prstGeom>
          <a:solidFill>
            <a:schemeClr val="bg1"/>
          </a:solidFill>
          <a:ln w="63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Credit"/>
              <a:ea typeface="+mn-ea"/>
              <a:cs typeface="+mn-cs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C88EA2B-8F77-4733-BDFB-834FF2542B2E}"/>
              </a:ext>
            </a:extLst>
          </p:cNvPr>
          <p:cNvGraphicFramePr/>
          <p:nvPr/>
        </p:nvGraphicFramePr>
        <p:xfrm>
          <a:off x="201070" y="3222266"/>
          <a:ext cx="8652881" cy="1388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E5B3B666-6940-050B-3762-A59F0296E4A0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7479" t="12082" r="47174" b="59431"/>
          <a:stretch/>
        </p:blipFill>
        <p:spPr>
          <a:xfrm>
            <a:off x="5823072" y="892170"/>
            <a:ext cx="3030879" cy="142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740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D83F2A7A-25B6-4A76-AC19-A169526C0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0070C0"/>
                </a:solidFill>
              </a:rPr>
              <a:t>Allianz</a:t>
            </a:r>
            <a:r>
              <a:rPr lang="it-IT" dirty="0">
                <a:solidFill>
                  <a:srgbClr val="0070C0"/>
                </a:solidFill>
              </a:rPr>
              <a:t> </a:t>
            </a:r>
            <a:r>
              <a:rPr lang="hu-HU" dirty="0"/>
              <a:t>Lakóközösség-biztosítás Plusz</a:t>
            </a:r>
            <a:endParaRPr lang="it-IT" dirty="0"/>
          </a:p>
        </p:txBody>
      </p:sp>
      <p:sp>
        <p:nvSpPr>
          <p:cNvPr id="67" name="Rettangolo con angoli arrotondati in diagonale 102">
            <a:extLst>
              <a:ext uri="{FF2B5EF4-FFF2-40B4-BE49-F238E27FC236}">
                <a16:creationId xmlns:a16="http://schemas.microsoft.com/office/drawing/2014/main" id="{3B1999A7-06F9-49F2-8CA2-BCA7BE34739A}"/>
              </a:ext>
            </a:extLst>
          </p:cNvPr>
          <p:cNvSpPr/>
          <p:nvPr/>
        </p:nvSpPr>
        <p:spPr>
          <a:xfrm>
            <a:off x="212182" y="756925"/>
            <a:ext cx="8727108" cy="1975454"/>
          </a:xfrm>
          <a:prstGeom prst="round2DiagRect">
            <a:avLst>
              <a:gd name="adj1" fmla="val 8313"/>
              <a:gd name="adj2" fmla="val 0"/>
            </a:avLst>
          </a:prstGeom>
          <a:solidFill>
            <a:srgbClr val="E5E5E5"/>
          </a:solidFill>
          <a:ln w="12700" cap="flat" cmpd="sng" algn="ctr">
            <a:noFill/>
            <a:prstDash val="solid"/>
          </a:ln>
          <a:effectLst/>
        </p:spPr>
        <p:txBody>
          <a:bodyPr lIns="216000" tIns="468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endParaRPr kumimoji="0" lang="hu-HU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niCredit" charset="0"/>
              <a:ea typeface="UniCredit" charset="0"/>
              <a:cs typeface="UniCredit" charset="0"/>
            </a:endParaRPr>
          </a:p>
          <a:p>
            <a:pPr marL="171450" indent="-171450" defTabSz="457200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Credit"/>
                <a:ea typeface="+mn-ea"/>
                <a:cs typeface="+mn-cs"/>
              </a:rPr>
              <a:t>Korszerű, a lakóközösség egészének hasznos fedezeteket nyújtó, széleskörű igényeket is kielégítő lakóközösség-biztosítási termékkel tudunk szolgálni, amely a vagyon- és felelősség- biztosításokat magába foglaló alapbiztosításból, és az ehhez választható kiegészítő biztosításokból áll.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11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niCredit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1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Credit"/>
                <a:ea typeface="+mn-ea"/>
                <a:cs typeface="+mn-cs"/>
              </a:rPr>
              <a:t>A biztosítás a lakóközösség döntése alapján megköthető az épület egészére, vagy csak a közös, illetve szövetkezeti tulajdonú épületrészekre, és a külön tulajdonú ingóságokra is.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11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niCredit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1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Credit"/>
                <a:ea typeface="+mn-ea"/>
                <a:cs typeface="+mn-cs"/>
              </a:rPr>
              <a:t>2 féle biztosítási csomag: </a:t>
            </a:r>
          </a:p>
          <a:p>
            <a:pPr marL="5143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11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Credit"/>
                <a:ea typeface="+mn-ea"/>
                <a:cs typeface="+mn-cs"/>
              </a:rPr>
              <a:t>MIX csomag, </a:t>
            </a:r>
            <a:r>
              <a:rPr kumimoji="0" lang="hu-HU" sz="11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Credit"/>
                <a:ea typeface="+mn-ea"/>
                <a:cs typeface="+mn-cs"/>
              </a:rPr>
              <a:t>ez a termék kiegészíthető további fedezetekkel. Nincs korlátozás az albetétek (magánszemélyek tulajdonában lévő ingatlanok) számára (a szerződési feltételekben meghatározott biztosítási események bekövetkezése esetén nyújt biztosítási védelmet), </a:t>
            </a:r>
          </a:p>
          <a:p>
            <a:pPr marL="5143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Credit" charset="0"/>
                <a:ea typeface="UniCredit" charset="0"/>
                <a:cs typeface="UniCredit" charset="0"/>
              </a:rPr>
              <a:t>KOMPLEX csomag, </a:t>
            </a: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Credit" charset="0"/>
                <a:ea typeface="UniCredit" charset="0"/>
                <a:cs typeface="UniCredit" charset="0"/>
              </a:rPr>
              <a:t>mely legfeljebb 20 albetétig köthető meg (</a:t>
            </a:r>
            <a:r>
              <a:rPr kumimoji="0" lang="hu-HU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Credit" charset="0"/>
                <a:ea typeface="UniCredit" charset="0"/>
                <a:cs typeface="UniCredit" charset="0"/>
              </a:rPr>
              <a:t>All</a:t>
            </a: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Credit" charset="0"/>
                <a:ea typeface="UniCredit" charset="0"/>
                <a:cs typeface="UniCredit" charset="0"/>
              </a:rPr>
              <a:t> </a:t>
            </a:r>
            <a:r>
              <a:rPr kumimoji="0" lang="hu-HU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Credit" charset="0"/>
                <a:ea typeface="UniCredit" charset="0"/>
                <a:cs typeface="UniCredit" charset="0"/>
              </a:rPr>
              <a:t>risks</a:t>
            </a: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Credit" charset="0"/>
                <a:ea typeface="UniCredit" charset="0"/>
                <a:cs typeface="UniCredit" charset="0"/>
              </a:rPr>
              <a:t> vagyonbiztosítási fedezete ennél szélesebb körű, mivel – a kizárt kockázatok kivételével – a biztosított vagyontárgyak összes </a:t>
            </a:r>
            <a:r>
              <a:rPr kumimoji="0" lang="hu-HU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Credit" charset="0"/>
                <a:ea typeface="UniCredit" charset="0"/>
                <a:cs typeface="UniCredit" charset="0"/>
              </a:rPr>
              <a:t>balesetszerűen</a:t>
            </a: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Credit" charset="0"/>
                <a:ea typeface="UniCredit" charset="0"/>
                <a:cs typeface="UniCredit" charset="0"/>
              </a:rPr>
              <a:t> bekövetkezett fizikai károsodására kiterjed.)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11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niCredit"/>
              <a:ea typeface="+mn-ea"/>
              <a:cs typeface="+mn-cs"/>
            </a:endParaRPr>
          </a:p>
        </p:txBody>
      </p:sp>
      <p:sp>
        <p:nvSpPr>
          <p:cNvPr id="68" name="Rettangolo con angoli arrotondati in diagonale 102">
            <a:extLst>
              <a:ext uri="{FF2B5EF4-FFF2-40B4-BE49-F238E27FC236}">
                <a16:creationId xmlns:a16="http://schemas.microsoft.com/office/drawing/2014/main" id="{99D27035-D940-435B-833C-02C0B6292F33}"/>
              </a:ext>
            </a:extLst>
          </p:cNvPr>
          <p:cNvSpPr/>
          <p:nvPr/>
        </p:nvSpPr>
        <p:spPr>
          <a:xfrm>
            <a:off x="1321243" y="2790184"/>
            <a:ext cx="7138880" cy="2310795"/>
          </a:xfrm>
          <a:prstGeom prst="round2DiagRect">
            <a:avLst>
              <a:gd name="adj1" fmla="val 8313"/>
              <a:gd name="adj2" fmla="val 0"/>
            </a:avLst>
          </a:prstGeom>
          <a:solidFill>
            <a:srgbClr val="E5E5E5"/>
          </a:solidFill>
          <a:ln w="12700" cap="flat" cmpd="sng" algn="ctr">
            <a:noFill/>
            <a:prstDash val="solid"/>
          </a:ln>
          <a:effectLst/>
        </p:spPr>
        <p:txBody>
          <a:bodyPr lIns="216000" rtlCol="0" anchor="ctr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100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niCredit"/>
                <a:ea typeface="+mn-ea"/>
                <a:cs typeface="+mn-cs"/>
                <a:sym typeface="Wingdings" panose="05000000000000000000" pitchFamily="2" charset="2"/>
              </a:rPr>
              <a:t>Energiatudatos gépészet biztosítása:</a:t>
            </a:r>
          </a:p>
          <a:p>
            <a:pPr marL="514350" lvl="1" indent="-171450" defTabSz="45720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Credit"/>
                <a:ea typeface="+mn-ea"/>
                <a:cs typeface="+mn-cs"/>
                <a:sym typeface="Wingdings" panose="05000000000000000000" pitchFamily="2" charset="2"/>
              </a:rPr>
              <a:t>a közös tulajdonban levő, energia-megtakarítást eredményező épületberendezések és felszerelések</a:t>
            </a:r>
          </a:p>
          <a:p>
            <a:pPr marL="514350" lvl="1" indent="-171450" defTabSz="45720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Credit"/>
                <a:ea typeface="+mn-ea"/>
                <a:cs typeface="+mn-cs"/>
                <a:sym typeface="Wingdings" panose="05000000000000000000" pitchFamily="2" charset="2"/>
              </a:rPr>
              <a:t>tűz- és elemi kárai, vandalizmus és lopás kárai, valamint</a:t>
            </a:r>
          </a:p>
          <a:p>
            <a:pPr marL="514350" lvl="1" indent="-171450" defTabSz="45720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Credit"/>
                <a:ea typeface="+mn-ea"/>
                <a:cs typeface="+mn-cs"/>
                <a:sym typeface="Wingdings" panose="05000000000000000000" pitchFamily="2" charset="2"/>
              </a:rPr>
              <a:t>a napkollektorok, napelemek bármely okból bekövetkező törés- és repedéskárai térülnek.</a:t>
            </a:r>
          </a:p>
          <a:p>
            <a:pPr marL="514350" lvl="1" indent="-171450" defTabSz="45720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kumimoji="0" lang="hu-HU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niCredi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1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Credit"/>
                <a:ea typeface="+mn-ea"/>
                <a:cs typeface="+mn-cs"/>
                <a:sym typeface="Wingdings" panose="05000000000000000000" pitchFamily="2" charset="2"/>
              </a:rPr>
              <a:t>Felújítás-biztosítás:</a:t>
            </a:r>
          </a:p>
          <a:p>
            <a:pPr marL="514350" lvl="1" indent="-171450" defTabSz="45720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Credit"/>
                <a:ea typeface="+mn-ea"/>
                <a:cs typeface="+mn-cs"/>
                <a:sym typeface="Wingdings" panose="05000000000000000000" pitchFamily="2" charset="2"/>
              </a:rPr>
              <a:t>A vagyonbiztosításban biztosított ingatlan közös tulajdonban álló épületrészeinek meghatározott felújítására terjed ki.</a:t>
            </a:r>
          </a:p>
          <a:p>
            <a:pPr marL="514350" lvl="1" indent="-171450" defTabSz="45720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Credit"/>
                <a:ea typeface="+mn-ea"/>
                <a:cs typeface="+mn-cs"/>
                <a:sym typeface="Wingdings" panose="05000000000000000000" pitchFamily="2" charset="2"/>
              </a:rPr>
              <a:t>A kockázatviselés helyén elhelyezett, beépítésre váró</a:t>
            </a:r>
          </a:p>
          <a:p>
            <a:pPr marL="857250" lvl="2" indent="-171450" defTabSz="45720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Credit"/>
                <a:ea typeface="+mn-ea"/>
                <a:cs typeface="+mn-cs"/>
                <a:sym typeface="Wingdings" panose="05000000000000000000" pitchFamily="2" charset="2"/>
              </a:rPr>
              <a:t>építőanyagok,</a:t>
            </a:r>
          </a:p>
          <a:p>
            <a:pPr marL="857250" lvl="2" indent="-171450" defTabSz="45720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Credit"/>
                <a:ea typeface="+mn-ea"/>
                <a:cs typeface="+mn-cs"/>
                <a:sym typeface="Wingdings" panose="05000000000000000000" pitchFamily="2" charset="2"/>
              </a:rPr>
              <a:t>segéd- és kiegészítő anyagok,</a:t>
            </a:r>
          </a:p>
          <a:p>
            <a:pPr marL="857250" lvl="2" indent="-171450" defTabSz="45720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Credit"/>
                <a:ea typeface="+mn-ea"/>
                <a:cs typeface="+mn-cs"/>
                <a:sym typeface="Wingdings" panose="05000000000000000000" pitchFamily="2" charset="2"/>
              </a:rPr>
              <a:t>épülettartozékok és épület-berendezések, beépítésükig ingóságnak, beépítésük után az épület részének minősülnek, melyre a vagyonbiztosítás nyújt fedezetet.	</a:t>
            </a:r>
            <a:endParaRPr kumimoji="0" lang="hu-HU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niCredit"/>
              <a:ea typeface="+mn-ea"/>
              <a:cs typeface="+mn-cs"/>
            </a:endParaRPr>
          </a:p>
        </p:txBody>
      </p:sp>
      <p:sp>
        <p:nvSpPr>
          <p:cNvPr id="85" name="Text Placeholder 6">
            <a:extLst>
              <a:ext uri="{FF2B5EF4-FFF2-40B4-BE49-F238E27FC236}">
                <a16:creationId xmlns:a16="http://schemas.microsoft.com/office/drawing/2014/main" id="{49B8DFB4-12E9-4CD4-B33E-483668BE323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2413" y="87313"/>
            <a:ext cx="8280400" cy="252412"/>
          </a:xfrm>
        </p:spPr>
        <p:txBody>
          <a:bodyPr/>
          <a:lstStyle/>
          <a:p>
            <a:r>
              <a:rPr lang="hu-HU" b="0" dirty="0">
                <a:solidFill>
                  <a:schemeClr val="bg1"/>
                </a:solidFill>
              </a:rPr>
              <a:t>Tár</a:t>
            </a:r>
            <a:r>
              <a:rPr lang="hu-HU" dirty="0"/>
              <a:t>sasházi biztosítás</a:t>
            </a:r>
            <a:endParaRPr lang="en-GB" b="0" dirty="0">
              <a:solidFill>
                <a:schemeClr val="bg1"/>
              </a:solidFill>
            </a:endParaRPr>
          </a:p>
        </p:txBody>
      </p:sp>
      <p:pic>
        <p:nvPicPr>
          <p:cNvPr id="18" name="Graphic 17" descr="Remote work outline">
            <a:extLst>
              <a:ext uri="{FF2B5EF4-FFF2-40B4-BE49-F238E27FC236}">
                <a16:creationId xmlns:a16="http://schemas.microsoft.com/office/drawing/2014/main" id="{E0A97B38-F5F8-4C9A-94B8-EAF298472E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0628" y="3929375"/>
            <a:ext cx="914400" cy="914400"/>
          </a:xfrm>
          <a:prstGeom prst="rect">
            <a:avLst/>
          </a:prstGeom>
        </p:spPr>
      </p:pic>
      <p:sp>
        <p:nvSpPr>
          <p:cNvPr id="11" name="Rettangolo con angoli arrotondati in diagonale 102">
            <a:extLst>
              <a:ext uri="{FF2B5EF4-FFF2-40B4-BE49-F238E27FC236}">
                <a16:creationId xmlns:a16="http://schemas.microsoft.com/office/drawing/2014/main" id="{A0D6DA9B-9B24-5BE2-057C-E7C9162AF62F}"/>
              </a:ext>
            </a:extLst>
          </p:cNvPr>
          <p:cNvSpPr/>
          <p:nvPr/>
        </p:nvSpPr>
        <p:spPr>
          <a:xfrm>
            <a:off x="130628" y="2909538"/>
            <a:ext cx="1109061" cy="480082"/>
          </a:xfrm>
          <a:prstGeom prst="round2DiagRect">
            <a:avLst/>
          </a:prstGeom>
          <a:solidFill>
            <a:srgbClr val="E2001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 defTabSz="914400">
              <a:lnSpc>
                <a:spcPct val="90000"/>
              </a:lnSpc>
              <a:buClr>
                <a:srgbClr val="E2001A"/>
              </a:buClr>
              <a:buSzPct val="150000"/>
            </a:pPr>
            <a:r>
              <a:rPr lang="hu-HU" sz="1400" b="1" dirty="0">
                <a:solidFill>
                  <a:srgbClr val="FFFFFF"/>
                </a:solidFill>
                <a:latin typeface="UniCredit (Body)"/>
              </a:rPr>
              <a:t>Kiegészítő biztosítások</a:t>
            </a:r>
          </a:p>
        </p:txBody>
      </p:sp>
    </p:spTree>
    <p:extLst>
      <p:ext uri="{BB962C8B-B14F-4D97-AF65-F5344CB8AC3E}">
        <p14:creationId xmlns:p14="http://schemas.microsoft.com/office/powerpoint/2010/main" val="197638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5" name="Kép 1">
            <a:extLst>
              <a:ext uri="{FF2B5EF4-FFF2-40B4-BE49-F238E27FC236}">
                <a16:creationId xmlns:a16="http://schemas.microsoft.com/office/drawing/2014/main" id="{CEA1FF3C-A377-466D-B539-3326805DD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135" y="731929"/>
            <a:ext cx="4097286" cy="184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F37E3D80-3C5B-440F-92A2-56A40AF7CDE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92" y="1192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F37E3D80-3C5B-440F-92A2-56A40AF7CD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22070-4259-4001-916B-070671ED82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2621" y="4860150"/>
            <a:ext cx="180000" cy="138500"/>
          </a:xfr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8169F0-646E-455B-AF5A-6D6C02EAEAF6}" type="slidenum">
              <a:rPr kumimoji="0" lang="en-GB" sz="900" b="1" i="0" u="none" strike="noStrike" kern="1200" cap="none" spc="0" normalizeH="0" baseline="0" noProof="1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UniCredit (Body)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900" b="1" i="0" u="none" strike="noStrike" kern="120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UniCredit (Body)"/>
              <a:ea typeface="+mn-ea"/>
              <a:cs typeface="+mn-cs"/>
            </a:endParaRP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EDE5B39D-D21F-1F8D-19C0-7FA3975A865A}"/>
              </a:ext>
            </a:extLst>
          </p:cNvPr>
          <p:cNvSpPr>
            <a:spLocks noGrp="1"/>
          </p:cNvSpPr>
          <p:nvPr/>
        </p:nvSpPr>
        <p:spPr>
          <a:xfrm>
            <a:off x="318833" y="4887290"/>
            <a:ext cx="8241125" cy="1385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Credit"/>
                <a:ea typeface="Arial" panose="020B0604020202020204" pitchFamily="34" charset="0"/>
                <a:cs typeface="Arial" panose="020B0604020202020204" pitchFamily="34" charset="0"/>
              </a:rPr>
              <a:t>*A tájékoztatás nem teljes körű. A kamatkedvezmény igénybevételének részletes feltételeit az UniCredit Leasing Hungary Zrt. kedvezményre vonatkozó tájékoztatója és az egyedi megállapodása tartalmazza.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niCredit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F63CFFD9-629C-4878-A76E-AC5D2F88ABD8}"/>
              </a:ext>
            </a:extLst>
          </p:cNvPr>
          <p:cNvSpPr txBox="1"/>
          <p:nvPr/>
        </p:nvSpPr>
        <p:spPr>
          <a:xfrm>
            <a:off x="506362" y="853858"/>
            <a:ext cx="43759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UniCredit"/>
                <a:ea typeface="+mn-ea"/>
                <a:cs typeface="+mn-cs"/>
              </a:rPr>
              <a:t>A megkötött lízingszerződés ügyleti kamatából 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UniCredit"/>
                <a:ea typeface="+mn-ea"/>
                <a:cs typeface="+mn-cs"/>
              </a:rPr>
              <a:t>0,5% kedvezményt biztosítunk azon lízing ügyfeleinknek, 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UniCredit"/>
                <a:ea typeface="+mn-ea"/>
                <a:cs typeface="+mn-cs"/>
              </a:rPr>
              <a:t>akik az 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UniCredit"/>
                <a:ea typeface="+mn-ea"/>
                <a:cs typeface="+mn-cs"/>
              </a:rPr>
              <a:t>UniCredit Banknál 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UniCredit"/>
                <a:ea typeface="+mn-ea"/>
                <a:cs typeface="+mn-cs"/>
              </a:rPr>
              <a:t>a kedvezmény igénybevételére vonatkozó megállapodás aláírását követő két hónapon belül 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UniCredit"/>
                <a:ea typeface="+mn-ea"/>
                <a:cs typeface="+mn-cs"/>
              </a:rPr>
              <a:t>bankszámlát nyitnak.</a:t>
            </a:r>
          </a:p>
        </p:txBody>
      </p:sp>
      <p:sp>
        <p:nvSpPr>
          <p:cNvPr id="20" name="Freeform 9">
            <a:extLst>
              <a:ext uri="{FF2B5EF4-FFF2-40B4-BE49-F238E27FC236}">
                <a16:creationId xmlns:a16="http://schemas.microsoft.com/office/drawing/2014/main" id="{822B3782-6AB3-4705-BD78-34520CF1AC0D}"/>
              </a:ext>
            </a:extLst>
          </p:cNvPr>
          <p:cNvSpPr>
            <a:spLocks noEditPoints="1"/>
          </p:cNvSpPr>
          <p:nvPr/>
        </p:nvSpPr>
        <p:spPr bwMode="auto">
          <a:xfrm>
            <a:off x="102621" y="912030"/>
            <a:ext cx="470832" cy="434516"/>
          </a:xfrm>
          <a:custGeom>
            <a:avLst/>
            <a:gdLst>
              <a:gd name="T0" fmla="*/ 1721 w 3966"/>
              <a:gd name="T1" fmla="*/ 3281 h 3966"/>
              <a:gd name="T2" fmla="*/ 1873 w 3966"/>
              <a:gd name="T3" fmla="*/ 3266 h 3966"/>
              <a:gd name="T4" fmla="*/ 2041 w 3966"/>
              <a:gd name="T5" fmla="*/ 3195 h 3966"/>
              <a:gd name="T6" fmla="*/ 2175 w 3966"/>
              <a:gd name="T7" fmla="*/ 3075 h 3966"/>
              <a:gd name="T8" fmla="*/ 2262 w 3966"/>
              <a:gd name="T9" fmla="*/ 2917 h 3966"/>
              <a:gd name="T10" fmla="*/ 2294 w 3966"/>
              <a:gd name="T11" fmla="*/ 2734 h 3966"/>
              <a:gd name="T12" fmla="*/ 1957 w 3966"/>
              <a:gd name="T13" fmla="*/ 676 h 3966"/>
              <a:gd name="T14" fmla="*/ 1829 w 3966"/>
              <a:gd name="T15" fmla="*/ 725 h 3966"/>
              <a:gd name="T16" fmla="*/ 1734 w 3966"/>
              <a:gd name="T17" fmla="*/ 819 h 3966"/>
              <a:gd name="T18" fmla="*/ 1686 w 3966"/>
              <a:gd name="T19" fmla="*/ 948 h 3966"/>
              <a:gd name="T20" fmla="*/ 1696 w 3966"/>
              <a:gd name="T21" fmla="*/ 1088 h 3966"/>
              <a:gd name="T22" fmla="*/ 1761 w 3966"/>
              <a:gd name="T23" fmla="*/ 1207 h 3966"/>
              <a:gd name="T24" fmla="*/ 1869 w 3966"/>
              <a:gd name="T25" fmla="*/ 1287 h 3966"/>
              <a:gd name="T26" fmla="*/ 2005 w 3966"/>
              <a:gd name="T27" fmla="*/ 1317 h 3966"/>
              <a:gd name="T28" fmla="*/ 2141 w 3966"/>
              <a:gd name="T29" fmla="*/ 1287 h 3966"/>
              <a:gd name="T30" fmla="*/ 2249 w 3966"/>
              <a:gd name="T31" fmla="*/ 1206 h 3966"/>
              <a:gd name="T32" fmla="*/ 2313 w 3966"/>
              <a:gd name="T33" fmla="*/ 1087 h 3966"/>
              <a:gd name="T34" fmla="*/ 2324 w 3966"/>
              <a:gd name="T35" fmla="*/ 946 h 3966"/>
              <a:gd name="T36" fmla="*/ 2275 w 3966"/>
              <a:gd name="T37" fmla="*/ 819 h 3966"/>
              <a:gd name="T38" fmla="*/ 2180 w 3966"/>
              <a:gd name="T39" fmla="*/ 725 h 3966"/>
              <a:gd name="T40" fmla="*/ 2052 w 3966"/>
              <a:gd name="T41" fmla="*/ 676 h 3966"/>
              <a:gd name="T42" fmla="*/ 2151 w 3966"/>
              <a:gd name="T43" fmla="*/ 6 h 3966"/>
              <a:gd name="T44" fmla="*/ 2494 w 3966"/>
              <a:gd name="T45" fmla="*/ 65 h 3966"/>
              <a:gd name="T46" fmla="*/ 2816 w 3966"/>
              <a:gd name="T47" fmla="*/ 182 h 3966"/>
              <a:gd name="T48" fmla="*/ 3106 w 3966"/>
              <a:gd name="T49" fmla="*/ 346 h 3966"/>
              <a:gd name="T50" fmla="*/ 3360 w 3966"/>
              <a:gd name="T51" fmla="*/ 555 h 3966"/>
              <a:gd name="T52" fmla="*/ 3576 w 3966"/>
              <a:gd name="T53" fmla="*/ 800 h 3966"/>
              <a:gd name="T54" fmla="*/ 3748 w 3966"/>
              <a:gd name="T55" fmla="*/ 1077 h 3966"/>
              <a:gd name="T56" fmla="*/ 3873 w 3966"/>
              <a:gd name="T57" fmla="*/ 1379 h 3966"/>
              <a:gd name="T58" fmla="*/ 3948 w 3966"/>
              <a:gd name="T59" fmla="*/ 1702 h 3966"/>
              <a:gd name="T60" fmla="*/ 3966 w 3966"/>
              <a:gd name="T61" fmla="*/ 2036 h 3966"/>
              <a:gd name="T62" fmla="*/ 3927 w 3966"/>
              <a:gd name="T63" fmla="*/ 2379 h 3966"/>
              <a:gd name="T64" fmla="*/ 3829 w 3966"/>
              <a:gd name="T65" fmla="*/ 2711 h 3966"/>
              <a:gd name="T66" fmla="*/ 3680 w 3966"/>
              <a:gd name="T67" fmla="*/ 3012 h 3966"/>
              <a:gd name="T68" fmla="*/ 3485 w 3966"/>
              <a:gd name="T69" fmla="*/ 3279 h 3966"/>
              <a:gd name="T70" fmla="*/ 3252 w 3966"/>
              <a:gd name="T71" fmla="*/ 3508 h 3966"/>
              <a:gd name="T72" fmla="*/ 2984 w 3966"/>
              <a:gd name="T73" fmla="*/ 3695 h 3966"/>
              <a:gd name="T74" fmla="*/ 2690 w 3966"/>
              <a:gd name="T75" fmla="*/ 3836 h 3966"/>
              <a:gd name="T76" fmla="*/ 2374 w 3966"/>
              <a:gd name="T77" fmla="*/ 3928 h 3966"/>
              <a:gd name="T78" fmla="*/ 2043 w 3966"/>
              <a:gd name="T79" fmla="*/ 3966 h 3966"/>
              <a:gd name="T80" fmla="*/ 1701 w 3966"/>
              <a:gd name="T81" fmla="*/ 3946 h 3966"/>
              <a:gd name="T82" fmla="*/ 1363 w 3966"/>
              <a:gd name="T83" fmla="*/ 3868 h 3966"/>
              <a:gd name="T84" fmla="*/ 1051 w 3966"/>
              <a:gd name="T85" fmla="*/ 3734 h 3966"/>
              <a:gd name="T86" fmla="*/ 772 w 3966"/>
              <a:gd name="T87" fmla="*/ 3555 h 3966"/>
              <a:gd name="T88" fmla="*/ 530 w 3966"/>
              <a:gd name="T89" fmla="*/ 3333 h 3966"/>
              <a:gd name="T90" fmla="*/ 329 w 3966"/>
              <a:gd name="T91" fmla="*/ 3076 h 3966"/>
              <a:gd name="T92" fmla="*/ 171 w 3966"/>
              <a:gd name="T93" fmla="*/ 2790 h 3966"/>
              <a:gd name="T94" fmla="*/ 62 w 3966"/>
              <a:gd name="T95" fmla="*/ 2481 h 3966"/>
              <a:gd name="T96" fmla="*/ 6 w 3966"/>
              <a:gd name="T97" fmla="*/ 2154 h 3966"/>
              <a:gd name="T98" fmla="*/ 6 w 3966"/>
              <a:gd name="T99" fmla="*/ 1815 h 3966"/>
              <a:gd name="T100" fmla="*/ 66 w 3966"/>
              <a:gd name="T101" fmla="*/ 1472 h 3966"/>
              <a:gd name="T102" fmla="*/ 182 w 3966"/>
              <a:gd name="T103" fmla="*/ 1150 h 3966"/>
              <a:gd name="T104" fmla="*/ 347 w 3966"/>
              <a:gd name="T105" fmla="*/ 860 h 3966"/>
              <a:gd name="T106" fmla="*/ 555 w 3966"/>
              <a:gd name="T107" fmla="*/ 606 h 3966"/>
              <a:gd name="T108" fmla="*/ 800 w 3966"/>
              <a:gd name="T109" fmla="*/ 390 h 3966"/>
              <a:gd name="T110" fmla="*/ 1078 w 3966"/>
              <a:gd name="T111" fmla="*/ 218 h 3966"/>
              <a:gd name="T112" fmla="*/ 1380 w 3966"/>
              <a:gd name="T113" fmla="*/ 93 h 3966"/>
              <a:gd name="T114" fmla="*/ 1702 w 3966"/>
              <a:gd name="T115" fmla="*/ 18 h 3966"/>
              <a:gd name="T116" fmla="*/ 2037 w 3966"/>
              <a:gd name="T117" fmla="*/ 0 h 39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966" h="3966">
                <a:moveTo>
                  <a:pt x="2291" y="1521"/>
                </a:moveTo>
                <a:lnTo>
                  <a:pt x="1719" y="1522"/>
                </a:lnTo>
                <a:lnTo>
                  <a:pt x="1721" y="3281"/>
                </a:lnTo>
                <a:lnTo>
                  <a:pt x="1747" y="3281"/>
                </a:lnTo>
                <a:lnTo>
                  <a:pt x="1811" y="3277"/>
                </a:lnTo>
                <a:lnTo>
                  <a:pt x="1873" y="3266"/>
                </a:lnTo>
                <a:lnTo>
                  <a:pt x="1932" y="3249"/>
                </a:lnTo>
                <a:lnTo>
                  <a:pt x="1988" y="3225"/>
                </a:lnTo>
                <a:lnTo>
                  <a:pt x="2041" y="3195"/>
                </a:lnTo>
                <a:lnTo>
                  <a:pt x="2090" y="3160"/>
                </a:lnTo>
                <a:lnTo>
                  <a:pt x="2135" y="3120"/>
                </a:lnTo>
                <a:lnTo>
                  <a:pt x="2175" y="3075"/>
                </a:lnTo>
                <a:lnTo>
                  <a:pt x="2209" y="3026"/>
                </a:lnTo>
                <a:lnTo>
                  <a:pt x="2239" y="2973"/>
                </a:lnTo>
                <a:lnTo>
                  <a:pt x="2262" y="2917"/>
                </a:lnTo>
                <a:lnTo>
                  <a:pt x="2279" y="2859"/>
                </a:lnTo>
                <a:lnTo>
                  <a:pt x="2290" y="2797"/>
                </a:lnTo>
                <a:lnTo>
                  <a:pt x="2294" y="2734"/>
                </a:lnTo>
                <a:lnTo>
                  <a:pt x="2291" y="1521"/>
                </a:lnTo>
                <a:close/>
                <a:moveTo>
                  <a:pt x="2004" y="672"/>
                </a:moveTo>
                <a:lnTo>
                  <a:pt x="1957" y="676"/>
                </a:lnTo>
                <a:lnTo>
                  <a:pt x="1912" y="686"/>
                </a:lnTo>
                <a:lnTo>
                  <a:pt x="1868" y="703"/>
                </a:lnTo>
                <a:lnTo>
                  <a:pt x="1829" y="725"/>
                </a:lnTo>
                <a:lnTo>
                  <a:pt x="1793" y="751"/>
                </a:lnTo>
                <a:lnTo>
                  <a:pt x="1761" y="784"/>
                </a:lnTo>
                <a:lnTo>
                  <a:pt x="1734" y="819"/>
                </a:lnTo>
                <a:lnTo>
                  <a:pt x="1712" y="859"/>
                </a:lnTo>
                <a:lnTo>
                  <a:pt x="1696" y="902"/>
                </a:lnTo>
                <a:lnTo>
                  <a:pt x="1686" y="948"/>
                </a:lnTo>
                <a:lnTo>
                  <a:pt x="1683" y="995"/>
                </a:lnTo>
                <a:lnTo>
                  <a:pt x="1686" y="1042"/>
                </a:lnTo>
                <a:lnTo>
                  <a:pt x="1696" y="1088"/>
                </a:lnTo>
                <a:lnTo>
                  <a:pt x="1713" y="1131"/>
                </a:lnTo>
                <a:lnTo>
                  <a:pt x="1735" y="1171"/>
                </a:lnTo>
                <a:lnTo>
                  <a:pt x="1761" y="1207"/>
                </a:lnTo>
                <a:lnTo>
                  <a:pt x="1793" y="1239"/>
                </a:lnTo>
                <a:lnTo>
                  <a:pt x="1829" y="1265"/>
                </a:lnTo>
                <a:lnTo>
                  <a:pt x="1869" y="1287"/>
                </a:lnTo>
                <a:lnTo>
                  <a:pt x="1912" y="1304"/>
                </a:lnTo>
                <a:lnTo>
                  <a:pt x="1958" y="1314"/>
                </a:lnTo>
                <a:lnTo>
                  <a:pt x="2005" y="1317"/>
                </a:lnTo>
                <a:lnTo>
                  <a:pt x="2052" y="1314"/>
                </a:lnTo>
                <a:lnTo>
                  <a:pt x="2098" y="1303"/>
                </a:lnTo>
                <a:lnTo>
                  <a:pt x="2141" y="1287"/>
                </a:lnTo>
                <a:lnTo>
                  <a:pt x="2181" y="1265"/>
                </a:lnTo>
                <a:lnTo>
                  <a:pt x="2216" y="1237"/>
                </a:lnTo>
                <a:lnTo>
                  <a:pt x="2249" y="1206"/>
                </a:lnTo>
                <a:lnTo>
                  <a:pt x="2275" y="1169"/>
                </a:lnTo>
                <a:lnTo>
                  <a:pt x="2297" y="1131"/>
                </a:lnTo>
                <a:lnTo>
                  <a:pt x="2313" y="1087"/>
                </a:lnTo>
                <a:lnTo>
                  <a:pt x="2324" y="1042"/>
                </a:lnTo>
                <a:lnTo>
                  <a:pt x="2327" y="995"/>
                </a:lnTo>
                <a:lnTo>
                  <a:pt x="2324" y="946"/>
                </a:lnTo>
                <a:lnTo>
                  <a:pt x="2313" y="902"/>
                </a:lnTo>
                <a:lnTo>
                  <a:pt x="2297" y="859"/>
                </a:lnTo>
                <a:lnTo>
                  <a:pt x="2275" y="819"/>
                </a:lnTo>
                <a:lnTo>
                  <a:pt x="2247" y="783"/>
                </a:lnTo>
                <a:lnTo>
                  <a:pt x="2216" y="751"/>
                </a:lnTo>
                <a:lnTo>
                  <a:pt x="2180" y="725"/>
                </a:lnTo>
                <a:lnTo>
                  <a:pt x="2141" y="703"/>
                </a:lnTo>
                <a:lnTo>
                  <a:pt x="2097" y="686"/>
                </a:lnTo>
                <a:lnTo>
                  <a:pt x="2052" y="676"/>
                </a:lnTo>
                <a:lnTo>
                  <a:pt x="2004" y="672"/>
                </a:lnTo>
                <a:close/>
                <a:moveTo>
                  <a:pt x="2037" y="0"/>
                </a:moveTo>
                <a:lnTo>
                  <a:pt x="2151" y="6"/>
                </a:lnTo>
                <a:lnTo>
                  <a:pt x="2266" y="19"/>
                </a:lnTo>
                <a:lnTo>
                  <a:pt x="2380" y="39"/>
                </a:lnTo>
                <a:lnTo>
                  <a:pt x="2494" y="65"/>
                </a:lnTo>
                <a:lnTo>
                  <a:pt x="2604" y="98"/>
                </a:lnTo>
                <a:lnTo>
                  <a:pt x="2712" y="137"/>
                </a:lnTo>
                <a:lnTo>
                  <a:pt x="2816" y="182"/>
                </a:lnTo>
                <a:lnTo>
                  <a:pt x="2915" y="231"/>
                </a:lnTo>
                <a:lnTo>
                  <a:pt x="3012" y="286"/>
                </a:lnTo>
                <a:lnTo>
                  <a:pt x="3106" y="346"/>
                </a:lnTo>
                <a:lnTo>
                  <a:pt x="3194" y="411"/>
                </a:lnTo>
                <a:lnTo>
                  <a:pt x="3280" y="481"/>
                </a:lnTo>
                <a:lnTo>
                  <a:pt x="3360" y="555"/>
                </a:lnTo>
                <a:lnTo>
                  <a:pt x="3437" y="632"/>
                </a:lnTo>
                <a:lnTo>
                  <a:pt x="3508" y="714"/>
                </a:lnTo>
                <a:lnTo>
                  <a:pt x="3576" y="800"/>
                </a:lnTo>
                <a:lnTo>
                  <a:pt x="3638" y="889"/>
                </a:lnTo>
                <a:lnTo>
                  <a:pt x="3696" y="982"/>
                </a:lnTo>
                <a:lnTo>
                  <a:pt x="3748" y="1077"/>
                </a:lnTo>
                <a:lnTo>
                  <a:pt x="3795" y="1175"/>
                </a:lnTo>
                <a:lnTo>
                  <a:pt x="3837" y="1276"/>
                </a:lnTo>
                <a:lnTo>
                  <a:pt x="3873" y="1379"/>
                </a:lnTo>
                <a:lnTo>
                  <a:pt x="3904" y="1485"/>
                </a:lnTo>
                <a:lnTo>
                  <a:pt x="3929" y="1592"/>
                </a:lnTo>
                <a:lnTo>
                  <a:pt x="3948" y="1702"/>
                </a:lnTo>
                <a:lnTo>
                  <a:pt x="3960" y="1812"/>
                </a:lnTo>
                <a:lnTo>
                  <a:pt x="3966" y="1923"/>
                </a:lnTo>
                <a:lnTo>
                  <a:pt x="3966" y="2036"/>
                </a:lnTo>
                <a:lnTo>
                  <a:pt x="3960" y="2150"/>
                </a:lnTo>
                <a:lnTo>
                  <a:pt x="3947" y="2265"/>
                </a:lnTo>
                <a:lnTo>
                  <a:pt x="3927" y="2379"/>
                </a:lnTo>
                <a:lnTo>
                  <a:pt x="3901" y="2493"/>
                </a:lnTo>
                <a:lnTo>
                  <a:pt x="3868" y="2603"/>
                </a:lnTo>
                <a:lnTo>
                  <a:pt x="3829" y="2711"/>
                </a:lnTo>
                <a:lnTo>
                  <a:pt x="3784" y="2814"/>
                </a:lnTo>
                <a:lnTo>
                  <a:pt x="3735" y="2915"/>
                </a:lnTo>
                <a:lnTo>
                  <a:pt x="3680" y="3012"/>
                </a:lnTo>
                <a:lnTo>
                  <a:pt x="3620" y="3105"/>
                </a:lnTo>
                <a:lnTo>
                  <a:pt x="3555" y="3194"/>
                </a:lnTo>
                <a:lnTo>
                  <a:pt x="3485" y="3279"/>
                </a:lnTo>
                <a:lnTo>
                  <a:pt x="3411" y="3360"/>
                </a:lnTo>
                <a:lnTo>
                  <a:pt x="3334" y="3436"/>
                </a:lnTo>
                <a:lnTo>
                  <a:pt x="3252" y="3508"/>
                </a:lnTo>
                <a:lnTo>
                  <a:pt x="3166" y="3575"/>
                </a:lnTo>
                <a:lnTo>
                  <a:pt x="3077" y="3637"/>
                </a:lnTo>
                <a:lnTo>
                  <a:pt x="2984" y="3695"/>
                </a:lnTo>
                <a:lnTo>
                  <a:pt x="2889" y="3748"/>
                </a:lnTo>
                <a:lnTo>
                  <a:pt x="2791" y="3795"/>
                </a:lnTo>
                <a:lnTo>
                  <a:pt x="2690" y="3836"/>
                </a:lnTo>
                <a:lnTo>
                  <a:pt x="2587" y="3872"/>
                </a:lnTo>
                <a:lnTo>
                  <a:pt x="2481" y="3904"/>
                </a:lnTo>
                <a:lnTo>
                  <a:pt x="2374" y="3928"/>
                </a:lnTo>
                <a:lnTo>
                  <a:pt x="2264" y="3948"/>
                </a:lnTo>
                <a:lnTo>
                  <a:pt x="2154" y="3960"/>
                </a:lnTo>
                <a:lnTo>
                  <a:pt x="2043" y="3966"/>
                </a:lnTo>
                <a:lnTo>
                  <a:pt x="1930" y="3966"/>
                </a:lnTo>
                <a:lnTo>
                  <a:pt x="1816" y="3960"/>
                </a:lnTo>
                <a:lnTo>
                  <a:pt x="1701" y="3946"/>
                </a:lnTo>
                <a:lnTo>
                  <a:pt x="1587" y="3927"/>
                </a:lnTo>
                <a:lnTo>
                  <a:pt x="1473" y="3900"/>
                </a:lnTo>
                <a:lnTo>
                  <a:pt x="1363" y="3868"/>
                </a:lnTo>
                <a:lnTo>
                  <a:pt x="1255" y="3829"/>
                </a:lnTo>
                <a:lnTo>
                  <a:pt x="1152" y="3784"/>
                </a:lnTo>
                <a:lnTo>
                  <a:pt x="1051" y="3734"/>
                </a:lnTo>
                <a:lnTo>
                  <a:pt x="954" y="3680"/>
                </a:lnTo>
                <a:lnTo>
                  <a:pt x="861" y="3619"/>
                </a:lnTo>
                <a:lnTo>
                  <a:pt x="772" y="3555"/>
                </a:lnTo>
                <a:lnTo>
                  <a:pt x="687" y="3485"/>
                </a:lnTo>
                <a:lnTo>
                  <a:pt x="606" y="3411"/>
                </a:lnTo>
                <a:lnTo>
                  <a:pt x="530" y="3333"/>
                </a:lnTo>
                <a:lnTo>
                  <a:pt x="458" y="3251"/>
                </a:lnTo>
                <a:lnTo>
                  <a:pt x="391" y="3166"/>
                </a:lnTo>
                <a:lnTo>
                  <a:pt x="329" y="3076"/>
                </a:lnTo>
                <a:lnTo>
                  <a:pt x="271" y="2984"/>
                </a:lnTo>
                <a:lnTo>
                  <a:pt x="218" y="2888"/>
                </a:lnTo>
                <a:lnTo>
                  <a:pt x="171" y="2790"/>
                </a:lnTo>
                <a:lnTo>
                  <a:pt x="130" y="2689"/>
                </a:lnTo>
                <a:lnTo>
                  <a:pt x="94" y="2586"/>
                </a:lnTo>
                <a:lnTo>
                  <a:pt x="62" y="2481"/>
                </a:lnTo>
                <a:lnTo>
                  <a:pt x="38" y="2373"/>
                </a:lnTo>
                <a:lnTo>
                  <a:pt x="18" y="2264"/>
                </a:lnTo>
                <a:lnTo>
                  <a:pt x="6" y="2154"/>
                </a:lnTo>
                <a:lnTo>
                  <a:pt x="0" y="2042"/>
                </a:lnTo>
                <a:lnTo>
                  <a:pt x="0" y="1929"/>
                </a:lnTo>
                <a:lnTo>
                  <a:pt x="6" y="1815"/>
                </a:lnTo>
                <a:lnTo>
                  <a:pt x="20" y="1700"/>
                </a:lnTo>
                <a:lnTo>
                  <a:pt x="39" y="1586"/>
                </a:lnTo>
                <a:lnTo>
                  <a:pt x="66" y="1472"/>
                </a:lnTo>
                <a:lnTo>
                  <a:pt x="98" y="1362"/>
                </a:lnTo>
                <a:lnTo>
                  <a:pt x="137" y="1254"/>
                </a:lnTo>
                <a:lnTo>
                  <a:pt x="182" y="1150"/>
                </a:lnTo>
                <a:lnTo>
                  <a:pt x="232" y="1051"/>
                </a:lnTo>
                <a:lnTo>
                  <a:pt x="286" y="954"/>
                </a:lnTo>
                <a:lnTo>
                  <a:pt x="347" y="860"/>
                </a:lnTo>
                <a:lnTo>
                  <a:pt x="411" y="772"/>
                </a:lnTo>
                <a:lnTo>
                  <a:pt x="481" y="686"/>
                </a:lnTo>
                <a:lnTo>
                  <a:pt x="555" y="606"/>
                </a:lnTo>
                <a:lnTo>
                  <a:pt x="633" y="529"/>
                </a:lnTo>
                <a:lnTo>
                  <a:pt x="715" y="458"/>
                </a:lnTo>
                <a:lnTo>
                  <a:pt x="800" y="390"/>
                </a:lnTo>
                <a:lnTo>
                  <a:pt x="890" y="328"/>
                </a:lnTo>
                <a:lnTo>
                  <a:pt x="982" y="270"/>
                </a:lnTo>
                <a:lnTo>
                  <a:pt x="1078" y="218"/>
                </a:lnTo>
                <a:lnTo>
                  <a:pt x="1176" y="171"/>
                </a:lnTo>
                <a:lnTo>
                  <a:pt x="1277" y="129"/>
                </a:lnTo>
                <a:lnTo>
                  <a:pt x="1380" y="93"/>
                </a:lnTo>
                <a:lnTo>
                  <a:pt x="1485" y="62"/>
                </a:lnTo>
                <a:lnTo>
                  <a:pt x="1593" y="37"/>
                </a:lnTo>
                <a:lnTo>
                  <a:pt x="1702" y="18"/>
                </a:lnTo>
                <a:lnTo>
                  <a:pt x="1812" y="6"/>
                </a:lnTo>
                <a:lnTo>
                  <a:pt x="1924" y="0"/>
                </a:lnTo>
                <a:lnTo>
                  <a:pt x="2037" y="0"/>
                </a:lnTo>
                <a:close/>
              </a:path>
            </a:pathLst>
          </a:custGeom>
          <a:solidFill>
            <a:srgbClr val="E2001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1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niCredit"/>
              <a:ea typeface="+mn-ea"/>
              <a:cs typeface="+mn-cs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84873A2-529C-489B-960E-5D2E20677AAF}"/>
              </a:ext>
            </a:extLst>
          </p:cNvPr>
          <p:cNvSpPr txBox="1">
            <a:spLocks/>
          </p:cNvSpPr>
          <p:nvPr/>
        </p:nvSpPr>
        <p:spPr>
          <a:xfrm>
            <a:off x="153131" y="197094"/>
            <a:ext cx="8280813" cy="30345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rtl="0"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defRPr lang="en-GB" sz="2400" b="1" kern="1200" noProof="0" dirty="0">
                <a:solidFill>
                  <a:schemeClr val="bg1"/>
                </a:solidFill>
                <a:latin typeface="UniCredit (Body)"/>
                <a:ea typeface="+mj-ea"/>
                <a:cs typeface="Arial" panose="020B060402020202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5pPr>
            <a:lvl6pPr marL="342875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6pPr>
            <a:lvl7pPr marL="685749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7pPr>
            <a:lvl8pPr marL="1028624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8pPr>
            <a:lvl9pPr marL="1371498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Credit (Body)"/>
                <a:ea typeface="+mj-ea"/>
                <a:cs typeface="Arial" panose="020B0604020202020204" pitchFamily="34" charset="0"/>
              </a:rPr>
              <a:t>UniCredit Leasing – speciális finanszírozási ajánlat </a:t>
            </a:r>
          </a:p>
        </p:txBody>
      </p:sp>
      <p:sp>
        <p:nvSpPr>
          <p:cNvPr id="25" name="Szövegdoboz 24">
            <a:extLst>
              <a:ext uri="{FF2B5EF4-FFF2-40B4-BE49-F238E27FC236}">
                <a16:creationId xmlns:a16="http://schemas.microsoft.com/office/drawing/2014/main" id="{1F9A8D09-2E62-4F06-83DF-9BD2A474128A}"/>
              </a:ext>
            </a:extLst>
          </p:cNvPr>
          <p:cNvSpPr txBox="1"/>
          <p:nvPr/>
        </p:nvSpPr>
        <p:spPr>
          <a:xfrm>
            <a:off x="577868" y="1666829"/>
            <a:ext cx="4602736" cy="812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UniCredit"/>
                <a:ea typeface="+mn-ea"/>
                <a:cs typeface="+mn-cs"/>
              </a:rPr>
              <a:t>Milyen eszközökre érvényes a lízingajánlat?</a:t>
            </a:r>
          </a:p>
          <a:p>
            <a:pPr marL="285750" marR="0" lvl="0" indent="-285750" algn="just" defTabSz="3428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061C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UniCredit"/>
                <a:ea typeface="+mn-ea"/>
                <a:cs typeface="+mn-cs"/>
              </a:rPr>
              <a:t>Személy-, és kishaszongépjárművek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UniCredit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UniCredit"/>
              <a:ea typeface="+mn-ea"/>
              <a:cs typeface="+mn-cs"/>
            </a:endParaRPr>
          </a:p>
        </p:txBody>
      </p:sp>
      <p:sp>
        <p:nvSpPr>
          <p:cNvPr id="26" name="Szövegdoboz 25">
            <a:extLst>
              <a:ext uri="{FF2B5EF4-FFF2-40B4-BE49-F238E27FC236}">
                <a16:creationId xmlns:a16="http://schemas.microsoft.com/office/drawing/2014/main" id="{67F42EFE-73D4-4B67-8DB7-DFB63C4F5AB6}"/>
              </a:ext>
            </a:extLst>
          </p:cNvPr>
          <p:cNvSpPr txBox="1"/>
          <p:nvPr/>
        </p:nvSpPr>
        <p:spPr>
          <a:xfrm>
            <a:off x="561091" y="2062260"/>
            <a:ext cx="4602736" cy="794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UniCredit"/>
                <a:ea typeface="+mn-ea"/>
                <a:cs typeface="+mn-cs"/>
              </a:rPr>
              <a:t>Kik vehetik igénybe?</a:t>
            </a:r>
          </a:p>
          <a:p>
            <a:pPr marL="285750" marR="0" lvl="0" indent="-285750" algn="just" defTabSz="3428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061C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UniCredit"/>
                <a:ea typeface="+mn-ea"/>
                <a:cs typeface="+mn-cs"/>
              </a:rPr>
              <a:t>Magánszemély,</a:t>
            </a:r>
          </a:p>
          <a:p>
            <a:pPr marL="285750" marR="0" lvl="0" indent="-285750" algn="just" defTabSz="3428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061C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UniCredit"/>
                <a:ea typeface="+mn-ea"/>
                <a:cs typeface="+mn-cs"/>
              </a:rPr>
              <a:t>Kis-, és középvállalkozás, egyéni vállalkozó, őstermelő  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UniCredit"/>
                <a:ea typeface="+mn-ea"/>
                <a:cs typeface="+mn-cs"/>
              </a:rPr>
              <a:t>Bővebb információt kérhet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UniCredit"/>
                <a:ea typeface="+mn-ea"/>
                <a:cs typeface="+mn-cs"/>
              </a:rPr>
              <a:t>: info@unicreditleasing.hu</a:t>
            </a:r>
          </a:p>
        </p:txBody>
      </p:sp>
      <p:sp>
        <p:nvSpPr>
          <p:cNvPr id="27" name="Freeform 41">
            <a:extLst>
              <a:ext uri="{FF2B5EF4-FFF2-40B4-BE49-F238E27FC236}">
                <a16:creationId xmlns:a16="http://schemas.microsoft.com/office/drawing/2014/main" id="{6DD303CE-1D3C-4748-9483-65FED82587C6}"/>
              </a:ext>
            </a:extLst>
          </p:cNvPr>
          <p:cNvSpPr>
            <a:spLocks/>
          </p:cNvSpPr>
          <p:nvPr/>
        </p:nvSpPr>
        <p:spPr bwMode="auto">
          <a:xfrm>
            <a:off x="102621" y="1663792"/>
            <a:ext cx="451952" cy="434516"/>
          </a:xfrm>
          <a:custGeom>
            <a:avLst/>
            <a:gdLst>
              <a:gd name="T0" fmla="*/ 2105 w 3968"/>
              <a:gd name="T1" fmla="*/ 3 h 3968"/>
              <a:gd name="T2" fmla="*/ 2341 w 3968"/>
              <a:gd name="T3" fmla="*/ 31 h 3968"/>
              <a:gd name="T4" fmla="*/ 2567 w 3968"/>
              <a:gd name="T5" fmla="*/ 87 h 3968"/>
              <a:gd name="T6" fmla="*/ 2782 w 3968"/>
              <a:gd name="T7" fmla="*/ 167 h 3968"/>
              <a:gd name="T8" fmla="*/ 2984 w 3968"/>
              <a:gd name="T9" fmla="*/ 271 h 3968"/>
              <a:gd name="T10" fmla="*/ 3173 w 3968"/>
              <a:gd name="T11" fmla="*/ 397 h 3968"/>
              <a:gd name="T12" fmla="*/ 3345 w 3968"/>
              <a:gd name="T13" fmla="*/ 543 h 3968"/>
              <a:gd name="T14" fmla="*/ 3501 w 3968"/>
              <a:gd name="T15" fmla="*/ 706 h 3968"/>
              <a:gd name="T16" fmla="*/ 2062 w 3968"/>
              <a:gd name="T17" fmla="*/ 2304 h 3968"/>
              <a:gd name="T18" fmla="*/ 1422 w 3968"/>
              <a:gd name="T19" fmla="*/ 1667 h 3968"/>
              <a:gd name="T20" fmla="*/ 1331 w 3968"/>
              <a:gd name="T21" fmla="*/ 1609 h 3968"/>
              <a:gd name="T22" fmla="*/ 1233 w 3968"/>
              <a:gd name="T23" fmla="*/ 1573 h 3968"/>
              <a:gd name="T24" fmla="*/ 1130 w 3968"/>
              <a:gd name="T25" fmla="*/ 1557 h 3968"/>
              <a:gd name="T26" fmla="*/ 1025 w 3968"/>
              <a:gd name="T27" fmla="*/ 1562 h 3968"/>
              <a:gd name="T28" fmla="*/ 925 w 3968"/>
              <a:gd name="T29" fmla="*/ 1589 h 3968"/>
              <a:gd name="T30" fmla="*/ 829 w 3968"/>
              <a:gd name="T31" fmla="*/ 1636 h 3968"/>
              <a:gd name="T32" fmla="*/ 744 w 3968"/>
              <a:gd name="T33" fmla="*/ 1705 h 3968"/>
              <a:gd name="T34" fmla="*/ 3829 w 3968"/>
              <a:gd name="T35" fmla="*/ 1255 h 3968"/>
              <a:gd name="T36" fmla="*/ 3896 w 3968"/>
              <a:gd name="T37" fmla="*/ 1454 h 3968"/>
              <a:gd name="T38" fmla="*/ 3942 w 3968"/>
              <a:gd name="T39" fmla="*/ 1660 h 3968"/>
              <a:gd name="T40" fmla="*/ 3965 w 3968"/>
              <a:gd name="T41" fmla="*/ 1875 h 3968"/>
              <a:gd name="T42" fmla="*/ 3965 w 3968"/>
              <a:gd name="T43" fmla="*/ 2105 h 3968"/>
              <a:gd name="T44" fmla="*/ 3937 w 3968"/>
              <a:gd name="T45" fmla="*/ 2340 h 3968"/>
              <a:gd name="T46" fmla="*/ 3881 w 3968"/>
              <a:gd name="T47" fmla="*/ 2567 h 3968"/>
              <a:gd name="T48" fmla="*/ 3801 w 3968"/>
              <a:gd name="T49" fmla="*/ 2783 h 3968"/>
              <a:gd name="T50" fmla="*/ 3698 w 3968"/>
              <a:gd name="T51" fmla="*/ 2985 h 3968"/>
              <a:gd name="T52" fmla="*/ 3572 w 3968"/>
              <a:gd name="T53" fmla="*/ 3174 h 3968"/>
              <a:gd name="T54" fmla="*/ 3427 w 3968"/>
              <a:gd name="T55" fmla="*/ 3346 h 3968"/>
              <a:gd name="T56" fmla="*/ 3263 w 3968"/>
              <a:gd name="T57" fmla="*/ 3501 h 3968"/>
              <a:gd name="T58" fmla="*/ 3082 w 3968"/>
              <a:gd name="T59" fmla="*/ 3637 h 3968"/>
              <a:gd name="T60" fmla="*/ 2886 w 3968"/>
              <a:gd name="T61" fmla="*/ 3752 h 3968"/>
              <a:gd name="T62" fmla="*/ 2676 w 3968"/>
              <a:gd name="T63" fmla="*/ 3844 h 3968"/>
              <a:gd name="T64" fmla="*/ 2456 w 3968"/>
              <a:gd name="T65" fmla="*/ 3912 h 3968"/>
              <a:gd name="T66" fmla="*/ 2224 w 3968"/>
              <a:gd name="T67" fmla="*/ 3953 h 3968"/>
              <a:gd name="T68" fmla="*/ 1984 w 3968"/>
              <a:gd name="T69" fmla="*/ 3968 h 3968"/>
              <a:gd name="T70" fmla="*/ 1744 w 3968"/>
              <a:gd name="T71" fmla="*/ 3953 h 3968"/>
              <a:gd name="T72" fmla="*/ 1513 w 3968"/>
              <a:gd name="T73" fmla="*/ 3912 h 3968"/>
              <a:gd name="T74" fmla="*/ 1292 w 3968"/>
              <a:gd name="T75" fmla="*/ 3844 h 3968"/>
              <a:gd name="T76" fmla="*/ 1082 w 3968"/>
              <a:gd name="T77" fmla="*/ 3752 h 3968"/>
              <a:gd name="T78" fmla="*/ 886 w 3968"/>
              <a:gd name="T79" fmla="*/ 3637 h 3968"/>
              <a:gd name="T80" fmla="*/ 705 w 3968"/>
              <a:gd name="T81" fmla="*/ 3501 h 3968"/>
              <a:gd name="T82" fmla="*/ 542 w 3968"/>
              <a:gd name="T83" fmla="*/ 3346 h 3968"/>
              <a:gd name="T84" fmla="*/ 396 w 3968"/>
              <a:gd name="T85" fmla="*/ 3174 h 3968"/>
              <a:gd name="T86" fmla="*/ 270 w 3968"/>
              <a:gd name="T87" fmla="*/ 2985 h 3968"/>
              <a:gd name="T88" fmla="*/ 167 w 3968"/>
              <a:gd name="T89" fmla="*/ 2783 h 3968"/>
              <a:gd name="T90" fmla="*/ 87 w 3968"/>
              <a:gd name="T91" fmla="*/ 2567 h 3968"/>
              <a:gd name="T92" fmla="*/ 32 w 3968"/>
              <a:gd name="T93" fmla="*/ 2340 h 3968"/>
              <a:gd name="T94" fmla="*/ 4 w 3968"/>
              <a:gd name="T95" fmla="*/ 2105 h 3968"/>
              <a:gd name="T96" fmla="*/ 4 w 3968"/>
              <a:gd name="T97" fmla="*/ 1863 h 3968"/>
              <a:gd name="T98" fmla="*/ 32 w 3968"/>
              <a:gd name="T99" fmla="*/ 1627 h 3968"/>
              <a:gd name="T100" fmla="*/ 87 w 3968"/>
              <a:gd name="T101" fmla="*/ 1401 h 3968"/>
              <a:gd name="T102" fmla="*/ 167 w 3968"/>
              <a:gd name="T103" fmla="*/ 1185 h 3968"/>
              <a:gd name="T104" fmla="*/ 270 w 3968"/>
              <a:gd name="T105" fmla="*/ 983 h 3968"/>
              <a:gd name="T106" fmla="*/ 396 w 3968"/>
              <a:gd name="T107" fmla="*/ 793 h 3968"/>
              <a:gd name="T108" fmla="*/ 542 w 3968"/>
              <a:gd name="T109" fmla="*/ 621 h 3968"/>
              <a:gd name="T110" fmla="*/ 705 w 3968"/>
              <a:gd name="T111" fmla="*/ 466 h 3968"/>
              <a:gd name="T112" fmla="*/ 886 w 3968"/>
              <a:gd name="T113" fmla="*/ 330 h 3968"/>
              <a:gd name="T114" fmla="*/ 1082 w 3968"/>
              <a:gd name="T115" fmla="*/ 215 h 3968"/>
              <a:gd name="T116" fmla="*/ 1292 w 3968"/>
              <a:gd name="T117" fmla="*/ 123 h 3968"/>
              <a:gd name="T118" fmla="*/ 1513 w 3968"/>
              <a:gd name="T119" fmla="*/ 55 h 3968"/>
              <a:gd name="T120" fmla="*/ 1744 w 3968"/>
              <a:gd name="T121" fmla="*/ 14 h 3968"/>
              <a:gd name="T122" fmla="*/ 1984 w 3968"/>
              <a:gd name="T123" fmla="*/ 0 h 3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968" h="3968">
                <a:moveTo>
                  <a:pt x="1984" y="0"/>
                </a:moveTo>
                <a:lnTo>
                  <a:pt x="2105" y="3"/>
                </a:lnTo>
                <a:lnTo>
                  <a:pt x="2224" y="14"/>
                </a:lnTo>
                <a:lnTo>
                  <a:pt x="2341" y="31"/>
                </a:lnTo>
                <a:lnTo>
                  <a:pt x="2455" y="56"/>
                </a:lnTo>
                <a:lnTo>
                  <a:pt x="2567" y="87"/>
                </a:lnTo>
                <a:lnTo>
                  <a:pt x="2676" y="124"/>
                </a:lnTo>
                <a:lnTo>
                  <a:pt x="2782" y="167"/>
                </a:lnTo>
                <a:lnTo>
                  <a:pt x="2885" y="216"/>
                </a:lnTo>
                <a:lnTo>
                  <a:pt x="2984" y="271"/>
                </a:lnTo>
                <a:lnTo>
                  <a:pt x="3081" y="332"/>
                </a:lnTo>
                <a:lnTo>
                  <a:pt x="3173" y="397"/>
                </a:lnTo>
                <a:lnTo>
                  <a:pt x="3261" y="467"/>
                </a:lnTo>
                <a:lnTo>
                  <a:pt x="3345" y="543"/>
                </a:lnTo>
                <a:lnTo>
                  <a:pt x="3425" y="623"/>
                </a:lnTo>
                <a:lnTo>
                  <a:pt x="3501" y="706"/>
                </a:lnTo>
                <a:lnTo>
                  <a:pt x="3571" y="795"/>
                </a:lnTo>
                <a:lnTo>
                  <a:pt x="2062" y="2304"/>
                </a:lnTo>
                <a:lnTo>
                  <a:pt x="1463" y="1705"/>
                </a:lnTo>
                <a:lnTo>
                  <a:pt x="1422" y="1667"/>
                </a:lnTo>
                <a:lnTo>
                  <a:pt x="1377" y="1636"/>
                </a:lnTo>
                <a:lnTo>
                  <a:pt x="1331" y="1609"/>
                </a:lnTo>
                <a:lnTo>
                  <a:pt x="1282" y="1589"/>
                </a:lnTo>
                <a:lnTo>
                  <a:pt x="1233" y="1573"/>
                </a:lnTo>
                <a:lnTo>
                  <a:pt x="1182" y="1562"/>
                </a:lnTo>
                <a:lnTo>
                  <a:pt x="1130" y="1557"/>
                </a:lnTo>
                <a:lnTo>
                  <a:pt x="1078" y="1557"/>
                </a:lnTo>
                <a:lnTo>
                  <a:pt x="1025" y="1562"/>
                </a:lnTo>
                <a:lnTo>
                  <a:pt x="975" y="1573"/>
                </a:lnTo>
                <a:lnTo>
                  <a:pt x="925" y="1589"/>
                </a:lnTo>
                <a:lnTo>
                  <a:pt x="876" y="1609"/>
                </a:lnTo>
                <a:lnTo>
                  <a:pt x="829" y="1636"/>
                </a:lnTo>
                <a:lnTo>
                  <a:pt x="785" y="1667"/>
                </a:lnTo>
                <a:lnTo>
                  <a:pt x="744" y="1705"/>
                </a:lnTo>
                <a:lnTo>
                  <a:pt x="2062" y="3023"/>
                </a:lnTo>
                <a:lnTo>
                  <a:pt x="3829" y="1255"/>
                </a:lnTo>
                <a:lnTo>
                  <a:pt x="3864" y="1353"/>
                </a:lnTo>
                <a:lnTo>
                  <a:pt x="3896" y="1454"/>
                </a:lnTo>
                <a:lnTo>
                  <a:pt x="3921" y="1556"/>
                </a:lnTo>
                <a:lnTo>
                  <a:pt x="3942" y="1660"/>
                </a:lnTo>
                <a:lnTo>
                  <a:pt x="3956" y="1767"/>
                </a:lnTo>
                <a:lnTo>
                  <a:pt x="3965" y="1875"/>
                </a:lnTo>
                <a:lnTo>
                  <a:pt x="3968" y="1984"/>
                </a:lnTo>
                <a:lnTo>
                  <a:pt x="3965" y="2105"/>
                </a:lnTo>
                <a:lnTo>
                  <a:pt x="3954" y="2224"/>
                </a:lnTo>
                <a:lnTo>
                  <a:pt x="3937" y="2340"/>
                </a:lnTo>
                <a:lnTo>
                  <a:pt x="3913" y="2455"/>
                </a:lnTo>
                <a:lnTo>
                  <a:pt x="3881" y="2567"/>
                </a:lnTo>
                <a:lnTo>
                  <a:pt x="3845" y="2676"/>
                </a:lnTo>
                <a:lnTo>
                  <a:pt x="3801" y="2783"/>
                </a:lnTo>
                <a:lnTo>
                  <a:pt x="3753" y="2886"/>
                </a:lnTo>
                <a:lnTo>
                  <a:pt x="3698" y="2985"/>
                </a:lnTo>
                <a:lnTo>
                  <a:pt x="3638" y="3082"/>
                </a:lnTo>
                <a:lnTo>
                  <a:pt x="3572" y="3174"/>
                </a:lnTo>
                <a:lnTo>
                  <a:pt x="3502" y="3263"/>
                </a:lnTo>
                <a:lnTo>
                  <a:pt x="3427" y="3346"/>
                </a:lnTo>
                <a:lnTo>
                  <a:pt x="3347" y="3426"/>
                </a:lnTo>
                <a:lnTo>
                  <a:pt x="3263" y="3501"/>
                </a:lnTo>
                <a:lnTo>
                  <a:pt x="3175" y="3572"/>
                </a:lnTo>
                <a:lnTo>
                  <a:pt x="3082" y="3637"/>
                </a:lnTo>
                <a:lnTo>
                  <a:pt x="2985" y="3698"/>
                </a:lnTo>
                <a:lnTo>
                  <a:pt x="2886" y="3752"/>
                </a:lnTo>
                <a:lnTo>
                  <a:pt x="2783" y="3801"/>
                </a:lnTo>
                <a:lnTo>
                  <a:pt x="2676" y="3844"/>
                </a:lnTo>
                <a:lnTo>
                  <a:pt x="2567" y="3881"/>
                </a:lnTo>
                <a:lnTo>
                  <a:pt x="2456" y="3912"/>
                </a:lnTo>
                <a:lnTo>
                  <a:pt x="2341" y="3936"/>
                </a:lnTo>
                <a:lnTo>
                  <a:pt x="2224" y="3953"/>
                </a:lnTo>
                <a:lnTo>
                  <a:pt x="2105" y="3964"/>
                </a:lnTo>
                <a:lnTo>
                  <a:pt x="1984" y="3968"/>
                </a:lnTo>
                <a:lnTo>
                  <a:pt x="1863" y="3964"/>
                </a:lnTo>
                <a:lnTo>
                  <a:pt x="1744" y="3953"/>
                </a:lnTo>
                <a:lnTo>
                  <a:pt x="1628" y="3936"/>
                </a:lnTo>
                <a:lnTo>
                  <a:pt x="1513" y="3912"/>
                </a:lnTo>
                <a:lnTo>
                  <a:pt x="1401" y="3881"/>
                </a:lnTo>
                <a:lnTo>
                  <a:pt x="1292" y="3844"/>
                </a:lnTo>
                <a:lnTo>
                  <a:pt x="1185" y="3801"/>
                </a:lnTo>
                <a:lnTo>
                  <a:pt x="1082" y="3752"/>
                </a:lnTo>
                <a:lnTo>
                  <a:pt x="983" y="3698"/>
                </a:lnTo>
                <a:lnTo>
                  <a:pt x="886" y="3637"/>
                </a:lnTo>
                <a:lnTo>
                  <a:pt x="794" y="3572"/>
                </a:lnTo>
                <a:lnTo>
                  <a:pt x="705" y="3501"/>
                </a:lnTo>
                <a:lnTo>
                  <a:pt x="622" y="3426"/>
                </a:lnTo>
                <a:lnTo>
                  <a:pt x="542" y="3346"/>
                </a:lnTo>
                <a:lnTo>
                  <a:pt x="467" y="3263"/>
                </a:lnTo>
                <a:lnTo>
                  <a:pt x="396" y="3174"/>
                </a:lnTo>
                <a:lnTo>
                  <a:pt x="331" y="3082"/>
                </a:lnTo>
                <a:lnTo>
                  <a:pt x="270" y="2985"/>
                </a:lnTo>
                <a:lnTo>
                  <a:pt x="216" y="2886"/>
                </a:lnTo>
                <a:lnTo>
                  <a:pt x="167" y="2783"/>
                </a:lnTo>
                <a:lnTo>
                  <a:pt x="124" y="2676"/>
                </a:lnTo>
                <a:lnTo>
                  <a:pt x="87" y="2567"/>
                </a:lnTo>
                <a:lnTo>
                  <a:pt x="56" y="2455"/>
                </a:lnTo>
                <a:lnTo>
                  <a:pt x="32" y="2340"/>
                </a:lnTo>
                <a:lnTo>
                  <a:pt x="15" y="2224"/>
                </a:lnTo>
                <a:lnTo>
                  <a:pt x="4" y="2105"/>
                </a:lnTo>
                <a:lnTo>
                  <a:pt x="0" y="1984"/>
                </a:lnTo>
                <a:lnTo>
                  <a:pt x="4" y="1863"/>
                </a:lnTo>
                <a:lnTo>
                  <a:pt x="15" y="1744"/>
                </a:lnTo>
                <a:lnTo>
                  <a:pt x="32" y="1627"/>
                </a:lnTo>
                <a:lnTo>
                  <a:pt x="56" y="1512"/>
                </a:lnTo>
                <a:lnTo>
                  <a:pt x="87" y="1401"/>
                </a:lnTo>
                <a:lnTo>
                  <a:pt x="124" y="1292"/>
                </a:lnTo>
                <a:lnTo>
                  <a:pt x="167" y="1185"/>
                </a:lnTo>
                <a:lnTo>
                  <a:pt x="216" y="1082"/>
                </a:lnTo>
                <a:lnTo>
                  <a:pt x="270" y="983"/>
                </a:lnTo>
                <a:lnTo>
                  <a:pt x="331" y="886"/>
                </a:lnTo>
                <a:lnTo>
                  <a:pt x="396" y="793"/>
                </a:lnTo>
                <a:lnTo>
                  <a:pt x="467" y="705"/>
                </a:lnTo>
                <a:lnTo>
                  <a:pt x="542" y="621"/>
                </a:lnTo>
                <a:lnTo>
                  <a:pt x="622" y="541"/>
                </a:lnTo>
                <a:lnTo>
                  <a:pt x="705" y="466"/>
                </a:lnTo>
                <a:lnTo>
                  <a:pt x="794" y="396"/>
                </a:lnTo>
                <a:lnTo>
                  <a:pt x="886" y="330"/>
                </a:lnTo>
                <a:lnTo>
                  <a:pt x="983" y="270"/>
                </a:lnTo>
                <a:lnTo>
                  <a:pt x="1082" y="215"/>
                </a:lnTo>
                <a:lnTo>
                  <a:pt x="1185" y="167"/>
                </a:lnTo>
                <a:lnTo>
                  <a:pt x="1292" y="123"/>
                </a:lnTo>
                <a:lnTo>
                  <a:pt x="1401" y="87"/>
                </a:lnTo>
                <a:lnTo>
                  <a:pt x="1513" y="55"/>
                </a:lnTo>
                <a:lnTo>
                  <a:pt x="1628" y="31"/>
                </a:lnTo>
                <a:lnTo>
                  <a:pt x="1744" y="14"/>
                </a:lnTo>
                <a:lnTo>
                  <a:pt x="1863" y="3"/>
                </a:lnTo>
                <a:lnTo>
                  <a:pt x="1984" y="0"/>
                </a:lnTo>
                <a:close/>
              </a:path>
            </a:pathLst>
          </a:custGeom>
          <a:solidFill>
            <a:srgbClr val="E2001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1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niCredit"/>
              <a:ea typeface="+mn-ea"/>
              <a:cs typeface="+mn-cs"/>
            </a:endParaRPr>
          </a:p>
        </p:txBody>
      </p:sp>
      <p:sp>
        <p:nvSpPr>
          <p:cNvPr id="31" name="Freeform 25">
            <a:extLst>
              <a:ext uri="{FF2B5EF4-FFF2-40B4-BE49-F238E27FC236}">
                <a16:creationId xmlns:a16="http://schemas.microsoft.com/office/drawing/2014/main" id="{6A40EE8A-56ED-454B-B636-1E68C447985C}"/>
              </a:ext>
            </a:extLst>
          </p:cNvPr>
          <p:cNvSpPr>
            <a:spLocks noEditPoints="1"/>
          </p:cNvSpPr>
          <p:nvPr/>
        </p:nvSpPr>
        <p:spPr bwMode="auto">
          <a:xfrm>
            <a:off x="112061" y="2321012"/>
            <a:ext cx="451951" cy="441079"/>
          </a:xfrm>
          <a:custGeom>
            <a:avLst/>
            <a:gdLst>
              <a:gd name="T0" fmla="*/ 3968 w 3968"/>
              <a:gd name="T1" fmla="*/ 3534 h 3968"/>
              <a:gd name="T2" fmla="*/ 0 w 3968"/>
              <a:gd name="T3" fmla="*/ 1240 h 3968"/>
              <a:gd name="T4" fmla="*/ 286 w 3968"/>
              <a:gd name="T5" fmla="*/ 1255 h 3968"/>
              <a:gd name="T6" fmla="*/ 564 w 3968"/>
              <a:gd name="T7" fmla="*/ 1330 h 3968"/>
              <a:gd name="T8" fmla="*/ 812 w 3968"/>
              <a:gd name="T9" fmla="*/ 1464 h 3968"/>
              <a:gd name="T10" fmla="*/ 1023 w 3968"/>
              <a:gd name="T11" fmla="*/ 1647 h 3968"/>
              <a:gd name="T12" fmla="*/ 1190 w 3968"/>
              <a:gd name="T13" fmla="*/ 1871 h 3968"/>
              <a:gd name="T14" fmla="*/ 1305 w 3968"/>
              <a:gd name="T15" fmla="*/ 2129 h 3968"/>
              <a:gd name="T16" fmla="*/ 1360 w 3968"/>
              <a:gd name="T17" fmla="*/ 2415 h 3968"/>
              <a:gd name="T18" fmla="*/ 2605 w 3968"/>
              <a:gd name="T19" fmla="*/ 2541 h 3968"/>
              <a:gd name="T20" fmla="*/ 2619 w 3968"/>
              <a:gd name="T21" fmla="*/ 2317 h 3968"/>
              <a:gd name="T22" fmla="*/ 2696 w 3968"/>
              <a:gd name="T23" fmla="*/ 2041 h 3968"/>
              <a:gd name="T24" fmla="*/ 2829 w 3968"/>
              <a:gd name="T25" fmla="*/ 1792 h 3968"/>
              <a:gd name="T26" fmla="*/ 3011 w 3968"/>
              <a:gd name="T27" fmla="*/ 1580 h 3968"/>
              <a:gd name="T28" fmla="*/ 3236 w 3968"/>
              <a:gd name="T29" fmla="*/ 1414 h 3968"/>
              <a:gd name="T30" fmla="*/ 3495 w 3968"/>
              <a:gd name="T31" fmla="*/ 1299 h 3968"/>
              <a:gd name="T32" fmla="*/ 3779 w 3968"/>
              <a:gd name="T33" fmla="*/ 1243 h 3968"/>
              <a:gd name="T34" fmla="*/ 3968 w 3968"/>
              <a:gd name="T35" fmla="*/ 2790 h 3968"/>
              <a:gd name="T36" fmla="*/ 0 w 3968"/>
              <a:gd name="T37" fmla="*/ 3968 h 3968"/>
              <a:gd name="T38" fmla="*/ 3298 w 3968"/>
              <a:gd name="T39" fmla="*/ 3 h 3968"/>
              <a:gd name="T40" fmla="*/ 3459 w 3968"/>
              <a:gd name="T41" fmla="*/ 50 h 3968"/>
              <a:gd name="T42" fmla="*/ 3593 w 3968"/>
              <a:gd name="T43" fmla="*/ 145 h 3968"/>
              <a:gd name="T44" fmla="*/ 3687 w 3968"/>
              <a:gd name="T45" fmla="*/ 278 h 3968"/>
              <a:gd name="T46" fmla="*/ 3735 w 3968"/>
              <a:gd name="T47" fmla="*/ 440 h 3968"/>
              <a:gd name="T48" fmla="*/ 3725 w 3968"/>
              <a:gd name="T49" fmla="*/ 612 h 3968"/>
              <a:gd name="T50" fmla="*/ 3661 w 3968"/>
              <a:gd name="T51" fmla="*/ 764 h 3968"/>
              <a:gd name="T52" fmla="*/ 3552 w 3968"/>
              <a:gd name="T53" fmla="*/ 887 h 3968"/>
              <a:gd name="T54" fmla="*/ 3408 w 3968"/>
              <a:gd name="T55" fmla="*/ 967 h 3968"/>
              <a:gd name="T56" fmla="*/ 3240 w 3968"/>
              <a:gd name="T57" fmla="*/ 996 h 3968"/>
              <a:gd name="T58" fmla="*/ 3072 w 3968"/>
              <a:gd name="T59" fmla="*/ 967 h 3968"/>
              <a:gd name="T60" fmla="*/ 2928 w 3968"/>
              <a:gd name="T61" fmla="*/ 887 h 3968"/>
              <a:gd name="T62" fmla="*/ 2819 w 3968"/>
              <a:gd name="T63" fmla="*/ 764 h 3968"/>
              <a:gd name="T64" fmla="*/ 2755 w 3968"/>
              <a:gd name="T65" fmla="*/ 612 h 3968"/>
              <a:gd name="T66" fmla="*/ 2745 w 3968"/>
              <a:gd name="T67" fmla="*/ 440 h 3968"/>
              <a:gd name="T68" fmla="*/ 2793 w 3968"/>
              <a:gd name="T69" fmla="*/ 278 h 3968"/>
              <a:gd name="T70" fmla="*/ 2887 w 3968"/>
              <a:gd name="T71" fmla="*/ 145 h 3968"/>
              <a:gd name="T72" fmla="*/ 3021 w 3968"/>
              <a:gd name="T73" fmla="*/ 50 h 3968"/>
              <a:gd name="T74" fmla="*/ 3182 w 3968"/>
              <a:gd name="T75" fmla="*/ 3 h 3968"/>
              <a:gd name="T76" fmla="*/ 967 w 3968"/>
              <a:gd name="T77" fmla="*/ 3 h 3968"/>
              <a:gd name="T78" fmla="*/ 1128 w 3968"/>
              <a:gd name="T79" fmla="*/ 50 h 3968"/>
              <a:gd name="T80" fmla="*/ 1262 w 3968"/>
              <a:gd name="T81" fmla="*/ 145 h 3968"/>
              <a:gd name="T82" fmla="*/ 1356 w 3968"/>
              <a:gd name="T83" fmla="*/ 278 h 3968"/>
              <a:gd name="T84" fmla="*/ 1404 w 3968"/>
              <a:gd name="T85" fmla="*/ 440 h 3968"/>
              <a:gd name="T86" fmla="*/ 1394 w 3968"/>
              <a:gd name="T87" fmla="*/ 612 h 3968"/>
              <a:gd name="T88" fmla="*/ 1330 w 3968"/>
              <a:gd name="T89" fmla="*/ 764 h 3968"/>
              <a:gd name="T90" fmla="*/ 1221 w 3968"/>
              <a:gd name="T91" fmla="*/ 887 h 3968"/>
              <a:gd name="T92" fmla="*/ 1078 w 3968"/>
              <a:gd name="T93" fmla="*/ 967 h 3968"/>
              <a:gd name="T94" fmla="*/ 909 w 3968"/>
              <a:gd name="T95" fmla="*/ 996 h 3968"/>
              <a:gd name="T96" fmla="*/ 741 w 3968"/>
              <a:gd name="T97" fmla="*/ 967 h 3968"/>
              <a:gd name="T98" fmla="*/ 598 w 3968"/>
              <a:gd name="T99" fmla="*/ 887 h 3968"/>
              <a:gd name="T100" fmla="*/ 488 w 3968"/>
              <a:gd name="T101" fmla="*/ 764 h 3968"/>
              <a:gd name="T102" fmla="*/ 424 w 3968"/>
              <a:gd name="T103" fmla="*/ 612 h 3968"/>
              <a:gd name="T104" fmla="*/ 415 w 3968"/>
              <a:gd name="T105" fmla="*/ 440 h 3968"/>
              <a:gd name="T106" fmla="*/ 462 w 3968"/>
              <a:gd name="T107" fmla="*/ 278 h 3968"/>
              <a:gd name="T108" fmla="*/ 556 w 3968"/>
              <a:gd name="T109" fmla="*/ 145 h 3968"/>
              <a:gd name="T110" fmla="*/ 690 w 3968"/>
              <a:gd name="T111" fmla="*/ 50 h 3968"/>
              <a:gd name="T112" fmla="*/ 851 w 3968"/>
              <a:gd name="T113" fmla="*/ 3 h 3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968" h="3968">
                <a:moveTo>
                  <a:pt x="2605" y="3038"/>
                </a:moveTo>
                <a:lnTo>
                  <a:pt x="3968" y="3038"/>
                </a:lnTo>
                <a:lnTo>
                  <a:pt x="3968" y="3534"/>
                </a:lnTo>
                <a:lnTo>
                  <a:pt x="2605" y="3534"/>
                </a:lnTo>
                <a:lnTo>
                  <a:pt x="2605" y="3038"/>
                </a:lnTo>
                <a:close/>
                <a:moveTo>
                  <a:pt x="0" y="1240"/>
                </a:moveTo>
                <a:lnTo>
                  <a:pt x="90" y="1240"/>
                </a:lnTo>
                <a:lnTo>
                  <a:pt x="189" y="1243"/>
                </a:lnTo>
                <a:lnTo>
                  <a:pt x="286" y="1255"/>
                </a:lnTo>
                <a:lnTo>
                  <a:pt x="382" y="1273"/>
                </a:lnTo>
                <a:lnTo>
                  <a:pt x="474" y="1299"/>
                </a:lnTo>
                <a:lnTo>
                  <a:pt x="564" y="1330"/>
                </a:lnTo>
                <a:lnTo>
                  <a:pt x="650" y="1369"/>
                </a:lnTo>
                <a:lnTo>
                  <a:pt x="733" y="1414"/>
                </a:lnTo>
                <a:lnTo>
                  <a:pt x="812" y="1464"/>
                </a:lnTo>
                <a:lnTo>
                  <a:pt x="886" y="1520"/>
                </a:lnTo>
                <a:lnTo>
                  <a:pt x="958" y="1580"/>
                </a:lnTo>
                <a:lnTo>
                  <a:pt x="1023" y="1647"/>
                </a:lnTo>
                <a:lnTo>
                  <a:pt x="1084" y="1717"/>
                </a:lnTo>
                <a:lnTo>
                  <a:pt x="1139" y="1792"/>
                </a:lnTo>
                <a:lnTo>
                  <a:pt x="1190" y="1871"/>
                </a:lnTo>
                <a:lnTo>
                  <a:pt x="1235" y="1953"/>
                </a:lnTo>
                <a:lnTo>
                  <a:pt x="1273" y="2041"/>
                </a:lnTo>
                <a:lnTo>
                  <a:pt x="1305" y="2129"/>
                </a:lnTo>
                <a:lnTo>
                  <a:pt x="1331" y="2223"/>
                </a:lnTo>
                <a:lnTo>
                  <a:pt x="1349" y="2317"/>
                </a:lnTo>
                <a:lnTo>
                  <a:pt x="1360" y="2415"/>
                </a:lnTo>
                <a:lnTo>
                  <a:pt x="1364" y="2515"/>
                </a:lnTo>
                <a:lnTo>
                  <a:pt x="1364" y="2541"/>
                </a:lnTo>
                <a:lnTo>
                  <a:pt x="2605" y="2541"/>
                </a:lnTo>
                <a:lnTo>
                  <a:pt x="2605" y="2515"/>
                </a:lnTo>
                <a:lnTo>
                  <a:pt x="2608" y="2415"/>
                </a:lnTo>
                <a:lnTo>
                  <a:pt x="2619" y="2317"/>
                </a:lnTo>
                <a:lnTo>
                  <a:pt x="2638" y="2223"/>
                </a:lnTo>
                <a:lnTo>
                  <a:pt x="2663" y="2129"/>
                </a:lnTo>
                <a:lnTo>
                  <a:pt x="2696" y="2041"/>
                </a:lnTo>
                <a:lnTo>
                  <a:pt x="2733" y="1953"/>
                </a:lnTo>
                <a:lnTo>
                  <a:pt x="2778" y="1871"/>
                </a:lnTo>
                <a:lnTo>
                  <a:pt x="2829" y="1792"/>
                </a:lnTo>
                <a:lnTo>
                  <a:pt x="2885" y="1717"/>
                </a:lnTo>
                <a:lnTo>
                  <a:pt x="2945" y="1647"/>
                </a:lnTo>
                <a:lnTo>
                  <a:pt x="3011" y="1580"/>
                </a:lnTo>
                <a:lnTo>
                  <a:pt x="3082" y="1520"/>
                </a:lnTo>
                <a:lnTo>
                  <a:pt x="3156" y="1464"/>
                </a:lnTo>
                <a:lnTo>
                  <a:pt x="3236" y="1414"/>
                </a:lnTo>
                <a:lnTo>
                  <a:pt x="3319" y="1369"/>
                </a:lnTo>
                <a:lnTo>
                  <a:pt x="3405" y="1330"/>
                </a:lnTo>
                <a:lnTo>
                  <a:pt x="3495" y="1299"/>
                </a:lnTo>
                <a:lnTo>
                  <a:pt x="3587" y="1273"/>
                </a:lnTo>
                <a:lnTo>
                  <a:pt x="3682" y="1255"/>
                </a:lnTo>
                <a:lnTo>
                  <a:pt x="3779" y="1243"/>
                </a:lnTo>
                <a:lnTo>
                  <a:pt x="3879" y="1240"/>
                </a:lnTo>
                <a:lnTo>
                  <a:pt x="3968" y="1240"/>
                </a:lnTo>
                <a:lnTo>
                  <a:pt x="3968" y="2790"/>
                </a:lnTo>
                <a:lnTo>
                  <a:pt x="1364" y="2790"/>
                </a:lnTo>
                <a:lnTo>
                  <a:pt x="1364" y="3968"/>
                </a:lnTo>
                <a:lnTo>
                  <a:pt x="0" y="3968"/>
                </a:lnTo>
                <a:lnTo>
                  <a:pt x="0" y="1240"/>
                </a:lnTo>
                <a:close/>
                <a:moveTo>
                  <a:pt x="3240" y="0"/>
                </a:moveTo>
                <a:lnTo>
                  <a:pt x="3298" y="3"/>
                </a:lnTo>
                <a:lnTo>
                  <a:pt x="3354" y="13"/>
                </a:lnTo>
                <a:lnTo>
                  <a:pt x="3408" y="29"/>
                </a:lnTo>
                <a:lnTo>
                  <a:pt x="3459" y="50"/>
                </a:lnTo>
                <a:lnTo>
                  <a:pt x="3507" y="77"/>
                </a:lnTo>
                <a:lnTo>
                  <a:pt x="3552" y="109"/>
                </a:lnTo>
                <a:lnTo>
                  <a:pt x="3593" y="145"/>
                </a:lnTo>
                <a:lnTo>
                  <a:pt x="3629" y="186"/>
                </a:lnTo>
                <a:lnTo>
                  <a:pt x="3661" y="231"/>
                </a:lnTo>
                <a:lnTo>
                  <a:pt x="3687" y="278"/>
                </a:lnTo>
                <a:lnTo>
                  <a:pt x="3709" y="329"/>
                </a:lnTo>
                <a:lnTo>
                  <a:pt x="3725" y="384"/>
                </a:lnTo>
                <a:lnTo>
                  <a:pt x="3735" y="440"/>
                </a:lnTo>
                <a:lnTo>
                  <a:pt x="3738" y="498"/>
                </a:lnTo>
                <a:lnTo>
                  <a:pt x="3735" y="556"/>
                </a:lnTo>
                <a:lnTo>
                  <a:pt x="3725" y="612"/>
                </a:lnTo>
                <a:lnTo>
                  <a:pt x="3709" y="666"/>
                </a:lnTo>
                <a:lnTo>
                  <a:pt x="3687" y="717"/>
                </a:lnTo>
                <a:lnTo>
                  <a:pt x="3661" y="764"/>
                </a:lnTo>
                <a:lnTo>
                  <a:pt x="3629" y="809"/>
                </a:lnTo>
                <a:lnTo>
                  <a:pt x="3593" y="850"/>
                </a:lnTo>
                <a:lnTo>
                  <a:pt x="3552" y="887"/>
                </a:lnTo>
                <a:lnTo>
                  <a:pt x="3507" y="918"/>
                </a:lnTo>
                <a:lnTo>
                  <a:pt x="3459" y="945"/>
                </a:lnTo>
                <a:lnTo>
                  <a:pt x="3408" y="967"/>
                </a:lnTo>
                <a:lnTo>
                  <a:pt x="3354" y="983"/>
                </a:lnTo>
                <a:lnTo>
                  <a:pt x="3298" y="992"/>
                </a:lnTo>
                <a:lnTo>
                  <a:pt x="3240" y="996"/>
                </a:lnTo>
                <a:lnTo>
                  <a:pt x="3182" y="992"/>
                </a:lnTo>
                <a:lnTo>
                  <a:pt x="3126" y="983"/>
                </a:lnTo>
                <a:lnTo>
                  <a:pt x="3072" y="967"/>
                </a:lnTo>
                <a:lnTo>
                  <a:pt x="3021" y="945"/>
                </a:lnTo>
                <a:lnTo>
                  <a:pt x="2973" y="918"/>
                </a:lnTo>
                <a:lnTo>
                  <a:pt x="2928" y="887"/>
                </a:lnTo>
                <a:lnTo>
                  <a:pt x="2887" y="850"/>
                </a:lnTo>
                <a:lnTo>
                  <a:pt x="2851" y="809"/>
                </a:lnTo>
                <a:lnTo>
                  <a:pt x="2819" y="764"/>
                </a:lnTo>
                <a:lnTo>
                  <a:pt x="2793" y="717"/>
                </a:lnTo>
                <a:lnTo>
                  <a:pt x="2771" y="666"/>
                </a:lnTo>
                <a:lnTo>
                  <a:pt x="2755" y="612"/>
                </a:lnTo>
                <a:lnTo>
                  <a:pt x="2745" y="556"/>
                </a:lnTo>
                <a:lnTo>
                  <a:pt x="2742" y="498"/>
                </a:lnTo>
                <a:lnTo>
                  <a:pt x="2745" y="440"/>
                </a:lnTo>
                <a:lnTo>
                  <a:pt x="2755" y="384"/>
                </a:lnTo>
                <a:lnTo>
                  <a:pt x="2771" y="329"/>
                </a:lnTo>
                <a:lnTo>
                  <a:pt x="2793" y="278"/>
                </a:lnTo>
                <a:lnTo>
                  <a:pt x="2819" y="231"/>
                </a:lnTo>
                <a:lnTo>
                  <a:pt x="2851" y="186"/>
                </a:lnTo>
                <a:lnTo>
                  <a:pt x="2887" y="145"/>
                </a:lnTo>
                <a:lnTo>
                  <a:pt x="2928" y="109"/>
                </a:lnTo>
                <a:lnTo>
                  <a:pt x="2973" y="77"/>
                </a:lnTo>
                <a:lnTo>
                  <a:pt x="3021" y="50"/>
                </a:lnTo>
                <a:lnTo>
                  <a:pt x="3072" y="29"/>
                </a:lnTo>
                <a:lnTo>
                  <a:pt x="3126" y="13"/>
                </a:lnTo>
                <a:lnTo>
                  <a:pt x="3182" y="3"/>
                </a:lnTo>
                <a:lnTo>
                  <a:pt x="3240" y="0"/>
                </a:lnTo>
                <a:close/>
                <a:moveTo>
                  <a:pt x="909" y="0"/>
                </a:moveTo>
                <a:lnTo>
                  <a:pt x="967" y="3"/>
                </a:lnTo>
                <a:lnTo>
                  <a:pt x="1023" y="13"/>
                </a:lnTo>
                <a:lnTo>
                  <a:pt x="1078" y="29"/>
                </a:lnTo>
                <a:lnTo>
                  <a:pt x="1128" y="50"/>
                </a:lnTo>
                <a:lnTo>
                  <a:pt x="1176" y="77"/>
                </a:lnTo>
                <a:lnTo>
                  <a:pt x="1221" y="109"/>
                </a:lnTo>
                <a:lnTo>
                  <a:pt x="1262" y="145"/>
                </a:lnTo>
                <a:lnTo>
                  <a:pt x="1298" y="186"/>
                </a:lnTo>
                <a:lnTo>
                  <a:pt x="1330" y="231"/>
                </a:lnTo>
                <a:lnTo>
                  <a:pt x="1356" y="278"/>
                </a:lnTo>
                <a:lnTo>
                  <a:pt x="1378" y="329"/>
                </a:lnTo>
                <a:lnTo>
                  <a:pt x="1394" y="384"/>
                </a:lnTo>
                <a:lnTo>
                  <a:pt x="1404" y="440"/>
                </a:lnTo>
                <a:lnTo>
                  <a:pt x="1407" y="498"/>
                </a:lnTo>
                <a:lnTo>
                  <a:pt x="1404" y="556"/>
                </a:lnTo>
                <a:lnTo>
                  <a:pt x="1394" y="612"/>
                </a:lnTo>
                <a:lnTo>
                  <a:pt x="1378" y="666"/>
                </a:lnTo>
                <a:lnTo>
                  <a:pt x="1356" y="717"/>
                </a:lnTo>
                <a:lnTo>
                  <a:pt x="1330" y="764"/>
                </a:lnTo>
                <a:lnTo>
                  <a:pt x="1298" y="809"/>
                </a:lnTo>
                <a:lnTo>
                  <a:pt x="1262" y="850"/>
                </a:lnTo>
                <a:lnTo>
                  <a:pt x="1221" y="887"/>
                </a:lnTo>
                <a:lnTo>
                  <a:pt x="1176" y="918"/>
                </a:lnTo>
                <a:lnTo>
                  <a:pt x="1128" y="945"/>
                </a:lnTo>
                <a:lnTo>
                  <a:pt x="1078" y="967"/>
                </a:lnTo>
                <a:lnTo>
                  <a:pt x="1023" y="983"/>
                </a:lnTo>
                <a:lnTo>
                  <a:pt x="967" y="992"/>
                </a:lnTo>
                <a:lnTo>
                  <a:pt x="909" y="996"/>
                </a:lnTo>
                <a:lnTo>
                  <a:pt x="851" y="992"/>
                </a:lnTo>
                <a:lnTo>
                  <a:pt x="795" y="983"/>
                </a:lnTo>
                <a:lnTo>
                  <a:pt x="741" y="967"/>
                </a:lnTo>
                <a:lnTo>
                  <a:pt x="690" y="945"/>
                </a:lnTo>
                <a:lnTo>
                  <a:pt x="642" y="918"/>
                </a:lnTo>
                <a:lnTo>
                  <a:pt x="598" y="887"/>
                </a:lnTo>
                <a:lnTo>
                  <a:pt x="556" y="850"/>
                </a:lnTo>
                <a:lnTo>
                  <a:pt x="520" y="809"/>
                </a:lnTo>
                <a:lnTo>
                  <a:pt x="488" y="764"/>
                </a:lnTo>
                <a:lnTo>
                  <a:pt x="462" y="717"/>
                </a:lnTo>
                <a:lnTo>
                  <a:pt x="440" y="666"/>
                </a:lnTo>
                <a:lnTo>
                  <a:pt x="424" y="612"/>
                </a:lnTo>
                <a:lnTo>
                  <a:pt x="415" y="556"/>
                </a:lnTo>
                <a:lnTo>
                  <a:pt x="411" y="498"/>
                </a:lnTo>
                <a:lnTo>
                  <a:pt x="415" y="440"/>
                </a:lnTo>
                <a:lnTo>
                  <a:pt x="424" y="384"/>
                </a:lnTo>
                <a:lnTo>
                  <a:pt x="440" y="329"/>
                </a:lnTo>
                <a:lnTo>
                  <a:pt x="462" y="278"/>
                </a:lnTo>
                <a:lnTo>
                  <a:pt x="488" y="231"/>
                </a:lnTo>
                <a:lnTo>
                  <a:pt x="520" y="186"/>
                </a:lnTo>
                <a:lnTo>
                  <a:pt x="556" y="145"/>
                </a:lnTo>
                <a:lnTo>
                  <a:pt x="598" y="109"/>
                </a:lnTo>
                <a:lnTo>
                  <a:pt x="642" y="77"/>
                </a:lnTo>
                <a:lnTo>
                  <a:pt x="690" y="50"/>
                </a:lnTo>
                <a:lnTo>
                  <a:pt x="741" y="29"/>
                </a:lnTo>
                <a:lnTo>
                  <a:pt x="795" y="13"/>
                </a:lnTo>
                <a:lnTo>
                  <a:pt x="851" y="3"/>
                </a:lnTo>
                <a:lnTo>
                  <a:pt x="909" y="0"/>
                </a:lnTo>
                <a:close/>
              </a:path>
            </a:pathLst>
          </a:custGeom>
          <a:solidFill>
            <a:srgbClr val="E2001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1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niCredit"/>
              <a:ea typeface="+mn-ea"/>
              <a:cs typeface="+mn-cs"/>
            </a:endParaRPr>
          </a:p>
        </p:txBody>
      </p:sp>
      <p:sp>
        <p:nvSpPr>
          <p:cNvPr id="33" name="Rettangolo con angoli arrotondati in diagonale 52">
            <a:extLst>
              <a:ext uri="{FF2B5EF4-FFF2-40B4-BE49-F238E27FC236}">
                <a16:creationId xmlns:a16="http://schemas.microsoft.com/office/drawing/2014/main" id="{1E4CFD9D-C6B3-42CD-BBFB-CC8AE83C716D}"/>
              </a:ext>
            </a:extLst>
          </p:cNvPr>
          <p:cNvSpPr/>
          <p:nvPr/>
        </p:nvSpPr>
        <p:spPr>
          <a:xfrm>
            <a:off x="431712" y="3438872"/>
            <a:ext cx="3500131" cy="1443422"/>
          </a:xfrm>
          <a:prstGeom prst="round2DiagRect">
            <a:avLst>
              <a:gd name="adj1" fmla="val 3713"/>
              <a:gd name="adj2" fmla="val 0"/>
            </a:avLst>
          </a:prstGeom>
          <a:noFill/>
          <a:ln w="19050" cap="rnd">
            <a:solidFill>
              <a:srgbClr val="E2001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32000" rtlCol="0" anchor="t" anchorCtr="0"/>
          <a:lstStyle/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hu-HU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niCredit (Body)"/>
              <a:ea typeface="MS PGothic" pitchFamily="34" charset="-128"/>
              <a:cs typeface="Osaka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niCredit (Body)"/>
              <a:ea typeface="MS PGothic" pitchFamily="34" charset="-128"/>
              <a:cs typeface="Osaka"/>
            </a:endParaRPr>
          </a:p>
        </p:txBody>
      </p:sp>
      <p:sp>
        <p:nvSpPr>
          <p:cNvPr id="34" name="Rettangolo con angoli arrotondati in diagonale 102">
            <a:extLst>
              <a:ext uri="{FF2B5EF4-FFF2-40B4-BE49-F238E27FC236}">
                <a16:creationId xmlns:a16="http://schemas.microsoft.com/office/drawing/2014/main" id="{296DFB3F-15EE-4F8C-B5CC-F560CC5DDE02}"/>
              </a:ext>
            </a:extLst>
          </p:cNvPr>
          <p:cNvSpPr/>
          <p:nvPr/>
        </p:nvSpPr>
        <p:spPr>
          <a:xfrm>
            <a:off x="418725" y="2946762"/>
            <a:ext cx="7156451" cy="271558"/>
          </a:xfrm>
          <a:prstGeom prst="round2DiagRect">
            <a:avLst/>
          </a:prstGeom>
          <a:solidFill>
            <a:srgbClr val="E2001A"/>
          </a:solidFill>
          <a:ln w="19050">
            <a:solidFill>
              <a:srgbClr val="E2001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001A"/>
              </a:buClr>
              <a:buSzPct val="150000"/>
              <a:buFontTx/>
              <a:buNone/>
              <a:tabLst/>
              <a:defRPr/>
            </a:pP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Credit (Body)"/>
                <a:ea typeface="+mn-ea"/>
                <a:cs typeface="+mn-cs"/>
              </a:rPr>
              <a:t>		              A KEDVEZMÉNY FELTÉTELEI*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Credit (Body)"/>
              <a:ea typeface="+mn-ea"/>
              <a:cs typeface="+mn-cs"/>
            </a:endParaRPr>
          </a:p>
        </p:txBody>
      </p:sp>
      <p:sp>
        <p:nvSpPr>
          <p:cNvPr id="35" name="Rettangolo con angoli arrotondati in diagonale 29">
            <a:extLst>
              <a:ext uri="{FF2B5EF4-FFF2-40B4-BE49-F238E27FC236}">
                <a16:creationId xmlns:a16="http://schemas.microsoft.com/office/drawing/2014/main" id="{303BC1AB-9147-4F7E-AA5B-B2A177552C8D}"/>
              </a:ext>
            </a:extLst>
          </p:cNvPr>
          <p:cNvSpPr/>
          <p:nvPr/>
        </p:nvSpPr>
        <p:spPr>
          <a:xfrm>
            <a:off x="418725" y="3192827"/>
            <a:ext cx="3500131" cy="244849"/>
          </a:xfrm>
          <a:prstGeom prst="round2DiagRect">
            <a:avLst>
              <a:gd name="adj1" fmla="val 18211"/>
              <a:gd name="adj2" fmla="val 0"/>
            </a:avLst>
          </a:prstGeom>
          <a:solidFill>
            <a:srgbClr val="E5E5E5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0" bIns="0" rtlCol="0" anchor="ctr" anchorCtr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UniCredit"/>
                <a:ea typeface="+mn-ea"/>
                <a:cs typeface="+mn-cs"/>
              </a:rPr>
              <a:t>HAZAI MAGÁNSZEMÉLY </a:t>
            </a:r>
          </a:p>
        </p:txBody>
      </p:sp>
      <p:sp>
        <p:nvSpPr>
          <p:cNvPr id="38" name="Rettangolo con angoli arrotondati in diagonale 52">
            <a:extLst>
              <a:ext uri="{FF2B5EF4-FFF2-40B4-BE49-F238E27FC236}">
                <a16:creationId xmlns:a16="http://schemas.microsoft.com/office/drawing/2014/main" id="{31E3E766-5293-49DC-8E18-A09BBD3433C2}"/>
              </a:ext>
            </a:extLst>
          </p:cNvPr>
          <p:cNvSpPr/>
          <p:nvPr/>
        </p:nvSpPr>
        <p:spPr>
          <a:xfrm>
            <a:off x="4066513" y="3421601"/>
            <a:ext cx="3517194" cy="1460693"/>
          </a:xfrm>
          <a:prstGeom prst="round2DiagRect">
            <a:avLst>
              <a:gd name="adj1" fmla="val 3713"/>
              <a:gd name="adj2" fmla="val 0"/>
            </a:avLst>
          </a:prstGeom>
          <a:noFill/>
          <a:ln w="19050" cap="rnd">
            <a:solidFill>
              <a:srgbClr val="E2001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32000" rtlCol="0" anchor="t" anchorCtr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niCredit (Body)"/>
              <a:ea typeface="MS PGothic" pitchFamily="34" charset="-128"/>
              <a:cs typeface="Osaka"/>
            </a:endParaRPr>
          </a:p>
        </p:txBody>
      </p:sp>
      <p:sp>
        <p:nvSpPr>
          <p:cNvPr id="44" name="Szövegdoboz 43">
            <a:extLst>
              <a:ext uri="{FF2B5EF4-FFF2-40B4-BE49-F238E27FC236}">
                <a16:creationId xmlns:a16="http://schemas.microsoft.com/office/drawing/2014/main" id="{69EF7CE9-FF7E-4338-99EA-5F18913900F0}"/>
              </a:ext>
            </a:extLst>
          </p:cNvPr>
          <p:cNvSpPr txBox="1"/>
          <p:nvPr/>
        </p:nvSpPr>
        <p:spPr>
          <a:xfrm>
            <a:off x="412832" y="3452845"/>
            <a:ext cx="347038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UniCredit"/>
                <a:ea typeface="+mn-ea"/>
                <a:cs typeface="+mn-cs"/>
              </a:rPr>
              <a:t>újonnan nyitott bankszámláját a lízingszerződés futamidejének végéig megtartja,</a:t>
            </a:r>
          </a:p>
          <a:p>
            <a:pPr marL="285750" marR="0" lvl="0" indent="-28575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UniCredit"/>
                <a:ea typeface="+mn-ea"/>
                <a:cs typeface="+mn-cs"/>
              </a:rPr>
              <a:t>a számlára havonta legalább 350 ezer forint egyösszegű, kívülről érkező jóváírás történik,</a:t>
            </a:r>
          </a:p>
          <a:p>
            <a:pPr marL="285750" marR="0" lvl="0" indent="-28575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UniCredit"/>
                <a:ea typeface="+mn-ea"/>
                <a:cs typeface="+mn-cs"/>
              </a:rPr>
              <a:t>lízingdíját új bankszámlájáról csoportos beszedési megbízás útján fizeti az UniCredit Leasing részére.</a:t>
            </a:r>
          </a:p>
        </p:txBody>
      </p:sp>
      <p:sp>
        <p:nvSpPr>
          <p:cNvPr id="45" name="Rettangolo con angoli arrotondati in diagonale 29">
            <a:extLst>
              <a:ext uri="{FF2B5EF4-FFF2-40B4-BE49-F238E27FC236}">
                <a16:creationId xmlns:a16="http://schemas.microsoft.com/office/drawing/2014/main" id="{E510FF98-D407-436B-98B3-825E96FF8DC3}"/>
              </a:ext>
            </a:extLst>
          </p:cNvPr>
          <p:cNvSpPr/>
          <p:nvPr/>
        </p:nvSpPr>
        <p:spPr>
          <a:xfrm>
            <a:off x="4075045" y="3191972"/>
            <a:ext cx="3500131" cy="244849"/>
          </a:xfrm>
          <a:prstGeom prst="round2DiagRect">
            <a:avLst>
              <a:gd name="adj1" fmla="val 18211"/>
              <a:gd name="adj2" fmla="val 0"/>
            </a:avLst>
          </a:prstGeom>
          <a:solidFill>
            <a:srgbClr val="E5E5E5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0" bIns="0" rtlCol="0" anchor="ctr" anchorCtr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UniCredit"/>
                <a:ea typeface="+mn-ea"/>
                <a:cs typeface="+mn-cs"/>
              </a:rPr>
              <a:t>VÁLLALKOZÁS</a:t>
            </a:r>
          </a:p>
        </p:txBody>
      </p:sp>
      <p:sp>
        <p:nvSpPr>
          <p:cNvPr id="41" name="Szövegdoboz 40">
            <a:extLst>
              <a:ext uri="{FF2B5EF4-FFF2-40B4-BE49-F238E27FC236}">
                <a16:creationId xmlns:a16="http://schemas.microsoft.com/office/drawing/2014/main" id="{469D925A-D7B9-49A7-8BD3-05A6018002BA}"/>
              </a:ext>
            </a:extLst>
          </p:cNvPr>
          <p:cNvSpPr txBox="1"/>
          <p:nvPr/>
        </p:nvSpPr>
        <p:spPr>
          <a:xfrm>
            <a:off x="4151487" y="3575165"/>
            <a:ext cx="3423689" cy="91440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285750" marR="0" lvl="0" indent="-285750" algn="just" defTabSz="685800" rtl="0" eaLnBrk="1" fontAlgn="auto" latinLnBrk="0" hangingPunct="1">
              <a:lnSpc>
                <a:spcPts val="144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UniCredit"/>
                <a:ea typeface="+mn-ea"/>
                <a:cs typeface="+mn-cs"/>
              </a:rPr>
              <a:t>újonnan nyitott bankszámláját a lízingszerződés </a:t>
            </a:r>
            <a:b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UniCredit"/>
                <a:ea typeface="+mn-ea"/>
                <a:cs typeface="+mn-cs"/>
              </a:rPr>
            </a:b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UniCredit"/>
                <a:ea typeface="+mn-ea"/>
                <a:cs typeface="+mn-cs"/>
              </a:rPr>
              <a:t>futamidejének végéig megtartja,</a:t>
            </a:r>
          </a:p>
          <a:p>
            <a:pPr marL="285750" marR="0" lvl="0" indent="-285750" algn="just" defTabSz="685800" rtl="0" eaLnBrk="1" fontAlgn="auto" latinLnBrk="0" hangingPunct="1">
              <a:lnSpc>
                <a:spcPts val="144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UniCredit"/>
                <a:ea typeface="+mn-ea"/>
                <a:cs typeface="+mn-cs"/>
              </a:rPr>
              <a:t>lízingdíját új bankszámlájáról csoportos beszedési </a:t>
            </a:r>
            <a:b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UniCredit"/>
                <a:ea typeface="+mn-ea"/>
                <a:cs typeface="+mn-cs"/>
              </a:rPr>
            </a:b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UniCredit"/>
                <a:ea typeface="+mn-ea"/>
                <a:cs typeface="+mn-cs"/>
              </a:rPr>
              <a:t>megbízás útján fizeti az UniCredit Leasing részére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5E5E5"/>
              </a:buClr>
              <a:buSzPct val="100000"/>
              <a:buFont typeface="Arial" panose="020B0604020202020204" pitchFamily="34" charset="0"/>
              <a:buChar char="●"/>
              <a:tabLst/>
              <a:defRPr/>
            </a:pP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niCredit"/>
              <a:ea typeface="+mn-ea"/>
              <a:cs typeface="+mn-cs"/>
            </a:endParaRPr>
          </a:p>
        </p:txBody>
      </p:sp>
      <p:sp>
        <p:nvSpPr>
          <p:cNvPr id="22" name="Rettangolo con angoli arrotondati in diagonale 102">
            <a:extLst>
              <a:ext uri="{FF2B5EF4-FFF2-40B4-BE49-F238E27FC236}">
                <a16:creationId xmlns:a16="http://schemas.microsoft.com/office/drawing/2014/main" id="{FE1F5240-EFC4-4708-922B-C8A4D89E19F1}"/>
              </a:ext>
            </a:extLst>
          </p:cNvPr>
          <p:cNvSpPr/>
          <p:nvPr/>
        </p:nvSpPr>
        <p:spPr>
          <a:xfrm>
            <a:off x="4934653" y="2451484"/>
            <a:ext cx="4097286" cy="567687"/>
          </a:xfrm>
          <a:prstGeom prst="round2DiagRect">
            <a:avLst/>
          </a:prstGeom>
          <a:solidFill>
            <a:srgbClr val="E2001A"/>
          </a:solidFill>
          <a:ln w="19050">
            <a:solidFill>
              <a:srgbClr val="E2001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001A"/>
              </a:buClr>
              <a:buSzPct val="150000"/>
              <a:buFontTx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Új </a:t>
            </a:r>
            <a:r>
              <a:rPr kumimoji="0" lang="hu-HU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SsangYong</a:t>
            </a: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gépjármű vásárlása esetén, finanszírozási akciónk keretében, kedvezményes finanszírozással juthat hozzá álmai autójához: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001A"/>
              </a:buClr>
              <a:buSzPct val="150000"/>
              <a:buFontTx/>
              <a:buNone/>
              <a:tabLst/>
              <a:defRPr/>
            </a:pPr>
            <a:r>
              <a:rPr kumimoji="0" lang="hu-HU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www.ssangyong.hu/ajanlatok/finanszirozas</a:t>
            </a:r>
            <a:endParaRPr kumimoji="0" lang="it-IT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Credit (Body)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9891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>
            <a:extLst>
              <a:ext uri="{FF2B5EF4-FFF2-40B4-BE49-F238E27FC236}">
                <a16:creationId xmlns:a16="http://schemas.microsoft.com/office/drawing/2014/main" id="{D35F0926-AEB2-4F2E-B9CA-2CD2C2EF8A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041A02B-7BA6-4672-9AAE-600681949B0A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hu-HU" dirty="0"/>
          </a:p>
          <a:p>
            <a:endParaRPr lang="hu-HU" b="1"/>
          </a:p>
          <a:p>
            <a:r>
              <a:rPr lang="hu-HU" b="1"/>
              <a:t>Időpontfoglalás</a:t>
            </a:r>
            <a:r>
              <a:rPr lang="hu-HU" b="1" dirty="0"/>
              <a:t>/sorbanállás</a:t>
            </a:r>
          </a:p>
          <a:p>
            <a:r>
              <a:rPr lang="hu-HU" dirty="0">
                <a:hlinkClick r:id="rId2"/>
              </a:rPr>
              <a:t>www.unicreditbank.hu/</a:t>
            </a:r>
            <a:r>
              <a:rPr lang="en-US" dirty="0" err="1">
                <a:hlinkClick r:id="rId2"/>
              </a:rPr>
              <a:t>Okossor</a:t>
            </a: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 fiókválasztás /Kisvállati ügyintézés/Kisvállalati hitel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Fiókkereső : </a:t>
            </a:r>
            <a:r>
              <a:rPr lang="en-US" dirty="0" err="1">
                <a:hlinkClick r:id="rId3"/>
              </a:rPr>
              <a:t>Fiók</a:t>
            </a:r>
            <a:r>
              <a:rPr lang="en-US" dirty="0">
                <a:hlinkClick r:id="rId3"/>
              </a:rPr>
              <a:t> és ATM </a:t>
            </a:r>
            <a:r>
              <a:rPr lang="en-US" dirty="0" err="1">
                <a:hlinkClick r:id="rId3"/>
              </a:rPr>
              <a:t>kereső</a:t>
            </a:r>
            <a:r>
              <a:rPr lang="en-US" dirty="0">
                <a:hlinkClick r:id="rId3"/>
              </a:rPr>
              <a:t> (unicreditbank.hu)</a:t>
            </a:r>
            <a:endParaRPr lang="hu-HU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608A389-4584-4F0A-9639-5360DA47AD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336A93DE-8A7F-4222-B7F4-67BA49778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999" y="153420"/>
            <a:ext cx="8280813" cy="303453"/>
          </a:xfrm>
        </p:spPr>
        <p:txBody>
          <a:bodyPr/>
          <a:lstStyle/>
          <a:p>
            <a:r>
              <a:rPr lang="hu-HU" dirty="0"/>
              <a:t>ELÉRHETŐSÉGEK</a:t>
            </a:r>
          </a:p>
        </p:txBody>
      </p:sp>
    </p:spTree>
    <p:extLst>
      <p:ext uri="{BB962C8B-B14F-4D97-AF65-F5344CB8AC3E}">
        <p14:creationId xmlns:p14="http://schemas.microsoft.com/office/powerpoint/2010/main" val="260445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>
            <a:extLst>
              <a:ext uri="{FF2B5EF4-FFF2-40B4-BE49-F238E27FC236}">
                <a16:creationId xmlns:a16="http://schemas.microsoft.com/office/drawing/2014/main" id="{B7A0CC14-BBB5-40C8-901B-541EC5D464A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02573E9E-950B-4203-9427-4798131EA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161" y="240528"/>
            <a:ext cx="8280813" cy="303453"/>
          </a:xfrm>
        </p:spPr>
        <p:txBody>
          <a:bodyPr/>
          <a:lstStyle/>
          <a:p>
            <a:r>
              <a:rPr lang="hu-HU" dirty="0"/>
              <a:t>HOGYAN is fogjunk neki?</a:t>
            </a:r>
          </a:p>
        </p:txBody>
      </p:sp>
      <p:sp>
        <p:nvSpPr>
          <p:cNvPr id="14" name="Freeform 79">
            <a:extLst>
              <a:ext uri="{FF2B5EF4-FFF2-40B4-BE49-F238E27FC236}">
                <a16:creationId xmlns:a16="http://schemas.microsoft.com/office/drawing/2014/main" id="{798F9F78-5D50-4EAA-8AD7-0A874B191B03}"/>
              </a:ext>
            </a:extLst>
          </p:cNvPr>
          <p:cNvSpPr>
            <a:spLocks noEditPoints="1"/>
          </p:cNvSpPr>
          <p:nvPr/>
        </p:nvSpPr>
        <p:spPr bwMode="auto">
          <a:xfrm>
            <a:off x="4199528" y="2135830"/>
            <a:ext cx="415358" cy="435920"/>
          </a:xfrm>
          <a:custGeom>
            <a:avLst/>
            <a:gdLst>
              <a:gd name="T0" fmla="*/ 1815 w 3968"/>
              <a:gd name="T1" fmla="*/ 606 h 3968"/>
              <a:gd name="T2" fmla="*/ 1815 w 3968"/>
              <a:gd name="T3" fmla="*/ 2048 h 3968"/>
              <a:gd name="T4" fmla="*/ 2776 w 3968"/>
              <a:gd name="T5" fmla="*/ 1327 h 3968"/>
              <a:gd name="T6" fmla="*/ 1815 w 3968"/>
              <a:gd name="T7" fmla="*/ 606 h 3968"/>
              <a:gd name="T8" fmla="*/ 496 w 3968"/>
              <a:gd name="T9" fmla="*/ 0 h 3968"/>
              <a:gd name="T10" fmla="*/ 3968 w 3968"/>
              <a:gd name="T11" fmla="*/ 0 h 3968"/>
              <a:gd name="T12" fmla="*/ 3968 w 3968"/>
              <a:gd name="T13" fmla="*/ 2107 h 3968"/>
              <a:gd name="T14" fmla="*/ 3965 w 3968"/>
              <a:gd name="T15" fmla="*/ 2166 h 3968"/>
              <a:gd name="T16" fmla="*/ 3955 w 3968"/>
              <a:gd name="T17" fmla="*/ 2221 h 3968"/>
              <a:gd name="T18" fmla="*/ 3939 w 3968"/>
              <a:gd name="T19" fmla="*/ 2275 h 3968"/>
              <a:gd name="T20" fmla="*/ 3918 w 3968"/>
              <a:gd name="T21" fmla="*/ 2326 h 3968"/>
              <a:gd name="T22" fmla="*/ 3891 w 3968"/>
              <a:gd name="T23" fmla="*/ 2374 h 3968"/>
              <a:gd name="T24" fmla="*/ 3859 w 3968"/>
              <a:gd name="T25" fmla="*/ 2418 h 3968"/>
              <a:gd name="T26" fmla="*/ 3823 w 3968"/>
              <a:gd name="T27" fmla="*/ 2459 h 3968"/>
              <a:gd name="T28" fmla="*/ 3783 w 3968"/>
              <a:gd name="T29" fmla="*/ 2495 h 3968"/>
              <a:gd name="T30" fmla="*/ 3738 w 3968"/>
              <a:gd name="T31" fmla="*/ 2527 h 3968"/>
              <a:gd name="T32" fmla="*/ 3691 w 3968"/>
              <a:gd name="T33" fmla="*/ 2553 h 3968"/>
              <a:gd name="T34" fmla="*/ 3640 w 3968"/>
              <a:gd name="T35" fmla="*/ 2575 h 3968"/>
              <a:gd name="T36" fmla="*/ 3587 w 3968"/>
              <a:gd name="T37" fmla="*/ 2591 h 3968"/>
              <a:gd name="T38" fmla="*/ 3530 w 3968"/>
              <a:gd name="T39" fmla="*/ 2601 h 3968"/>
              <a:gd name="T40" fmla="*/ 3473 w 3968"/>
              <a:gd name="T41" fmla="*/ 2604 h 3968"/>
              <a:gd name="T42" fmla="*/ 1202 w 3968"/>
              <a:gd name="T43" fmla="*/ 2604 h 3968"/>
              <a:gd name="T44" fmla="*/ 618 w 3968"/>
              <a:gd name="T45" fmla="*/ 3570 h 3968"/>
              <a:gd name="T46" fmla="*/ 581 w 3968"/>
              <a:gd name="T47" fmla="*/ 3626 h 3968"/>
              <a:gd name="T48" fmla="*/ 543 w 3968"/>
              <a:gd name="T49" fmla="*/ 3680 h 3968"/>
              <a:gd name="T50" fmla="*/ 504 w 3968"/>
              <a:gd name="T51" fmla="*/ 3728 h 3968"/>
              <a:gd name="T52" fmla="*/ 465 w 3968"/>
              <a:gd name="T53" fmla="*/ 3773 h 3968"/>
              <a:gd name="T54" fmla="*/ 425 w 3968"/>
              <a:gd name="T55" fmla="*/ 3813 h 3968"/>
              <a:gd name="T56" fmla="*/ 384 w 3968"/>
              <a:gd name="T57" fmla="*/ 3848 h 3968"/>
              <a:gd name="T58" fmla="*/ 342 w 3968"/>
              <a:gd name="T59" fmla="*/ 3880 h 3968"/>
              <a:gd name="T60" fmla="*/ 297 w 3968"/>
              <a:gd name="T61" fmla="*/ 3906 h 3968"/>
              <a:gd name="T62" fmla="*/ 251 w 3968"/>
              <a:gd name="T63" fmla="*/ 3928 h 3968"/>
              <a:gd name="T64" fmla="*/ 201 w 3968"/>
              <a:gd name="T65" fmla="*/ 3945 h 3968"/>
              <a:gd name="T66" fmla="*/ 150 w 3968"/>
              <a:gd name="T67" fmla="*/ 3958 h 3968"/>
              <a:gd name="T68" fmla="*/ 97 w 3968"/>
              <a:gd name="T69" fmla="*/ 3966 h 3968"/>
              <a:gd name="T70" fmla="*/ 40 w 3968"/>
              <a:gd name="T71" fmla="*/ 3968 h 3968"/>
              <a:gd name="T72" fmla="*/ 0 w 3968"/>
              <a:gd name="T73" fmla="*/ 3968 h 3968"/>
              <a:gd name="T74" fmla="*/ 0 w 3968"/>
              <a:gd name="T75" fmla="*/ 2604 h 3968"/>
              <a:gd name="T76" fmla="*/ 0 w 3968"/>
              <a:gd name="T77" fmla="*/ 2604 h 3968"/>
              <a:gd name="T78" fmla="*/ 0 w 3968"/>
              <a:gd name="T79" fmla="*/ 495 h 3968"/>
              <a:gd name="T80" fmla="*/ 4 w 3968"/>
              <a:gd name="T81" fmla="*/ 438 h 3968"/>
              <a:gd name="T82" fmla="*/ 13 w 3968"/>
              <a:gd name="T83" fmla="*/ 381 h 3968"/>
              <a:gd name="T84" fmla="*/ 29 w 3968"/>
              <a:gd name="T85" fmla="*/ 328 h 3968"/>
              <a:gd name="T86" fmla="*/ 51 w 3968"/>
              <a:gd name="T87" fmla="*/ 277 h 3968"/>
              <a:gd name="T88" fmla="*/ 78 w 3968"/>
              <a:gd name="T89" fmla="*/ 230 h 3968"/>
              <a:gd name="T90" fmla="*/ 109 w 3968"/>
              <a:gd name="T91" fmla="*/ 185 h 3968"/>
              <a:gd name="T92" fmla="*/ 145 w 3968"/>
              <a:gd name="T93" fmla="*/ 145 h 3968"/>
              <a:gd name="T94" fmla="*/ 185 w 3968"/>
              <a:gd name="T95" fmla="*/ 109 h 3968"/>
              <a:gd name="T96" fmla="*/ 230 w 3968"/>
              <a:gd name="T97" fmla="*/ 77 h 3968"/>
              <a:gd name="T98" fmla="*/ 278 w 3968"/>
              <a:gd name="T99" fmla="*/ 50 h 3968"/>
              <a:gd name="T100" fmla="*/ 328 w 3968"/>
              <a:gd name="T101" fmla="*/ 29 h 3968"/>
              <a:gd name="T102" fmla="*/ 382 w 3968"/>
              <a:gd name="T103" fmla="*/ 13 h 3968"/>
              <a:gd name="T104" fmla="*/ 439 w 3968"/>
              <a:gd name="T105" fmla="*/ 3 h 3968"/>
              <a:gd name="T106" fmla="*/ 496 w 3968"/>
              <a:gd name="T107" fmla="*/ 0 h 3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968" h="3968">
                <a:moveTo>
                  <a:pt x="1815" y="606"/>
                </a:moveTo>
                <a:lnTo>
                  <a:pt x="1815" y="2048"/>
                </a:lnTo>
                <a:lnTo>
                  <a:pt x="2776" y="1327"/>
                </a:lnTo>
                <a:lnTo>
                  <a:pt x="1815" y="606"/>
                </a:lnTo>
                <a:close/>
                <a:moveTo>
                  <a:pt x="496" y="0"/>
                </a:moveTo>
                <a:lnTo>
                  <a:pt x="3968" y="0"/>
                </a:lnTo>
                <a:lnTo>
                  <a:pt x="3968" y="2107"/>
                </a:lnTo>
                <a:lnTo>
                  <a:pt x="3965" y="2166"/>
                </a:lnTo>
                <a:lnTo>
                  <a:pt x="3955" y="2221"/>
                </a:lnTo>
                <a:lnTo>
                  <a:pt x="3939" y="2275"/>
                </a:lnTo>
                <a:lnTo>
                  <a:pt x="3918" y="2326"/>
                </a:lnTo>
                <a:lnTo>
                  <a:pt x="3891" y="2374"/>
                </a:lnTo>
                <a:lnTo>
                  <a:pt x="3859" y="2418"/>
                </a:lnTo>
                <a:lnTo>
                  <a:pt x="3823" y="2459"/>
                </a:lnTo>
                <a:lnTo>
                  <a:pt x="3783" y="2495"/>
                </a:lnTo>
                <a:lnTo>
                  <a:pt x="3738" y="2527"/>
                </a:lnTo>
                <a:lnTo>
                  <a:pt x="3691" y="2553"/>
                </a:lnTo>
                <a:lnTo>
                  <a:pt x="3640" y="2575"/>
                </a:lnTo>
                <a:lnTo>
                  <a:pt x="3587" y="2591"/>
                </a:lnTo>
                <a:lnTo>
                  <a:pt x="3530" y="2601"/>
                </a:lnTo>
                <a:lnTo>
                  <a:pt x="3473" y="2604"/>
                </a:lnTo>
                <a:lnTo>
                  <a:pt x="1202" y="2604"/>
                </a:lnTo>
                <a:lnTo>
                  <a:pt x="618" y="3570"/>
                </a:lnTo>
                <a:lnTo>
                  <a:pt x="581" y="3626"/>
                </a:lnTo>
                <a:lnTo>
                  <a:pt x="543" y="3680"/>
                </a:lnTo>
                <a:lnTo>
                  <a:pt x="504" y="3728"/>
                </a:lnTo>
                <a:lnTo>
                  <a:pt x="465" y="3773"/>
                </a:lnTo>
                <a:lnTo>
                  <a:pt x="425" y="3813"/>
                </a:lnTo>
                <a:lnTo>
                  <a:pt x="384" y="3848"/>
                </a:lnTo>
                <a:lnTo>
                  <a:pt x="342" y="3880"/>
                </a:lnTo>
                <a:lnTo>
                  <a:pt x="297" y="3906"/>
                </a:lnTo>
                <a:lnTo>
                  <a:pt x="251" y="3928"/>
                </a:lnTo>
                <a:lnTo>
                  <a:pt x="201" y="3945"/>
                </a:lnTo>
                <a:lnTo>
                  <a:pt x="150" y="3958"/>
                </a:lnTo>
                <a:lnTo>
                  <a:pt x="97" y="3966"/>
                </a:lnTo>
                <a:lnTo>
                  <a:pt x="40" y="3968"/>
                </a:lnTo>
                <a:lnTo>
                  <a:pt x="0" y="3968"/>
                </a:lnTo>
                <a:lnTo>
                  <a:pt x="0" y="2604"/>
                </a:lnTo>
                <a:lnTo>
                  <a:pt x="0" y="2604"/>
                </a:lnTo>
                <a:lnTo>
                  <a:pt x="0" y="495"/>
                </a:lnTo>
                <a:lnTo>
                  <a:pt x="4" y="438"/>
                </a:lnTo>
                <a:lnTo>
                  <a:pt x="13" y="381"/>
                </a:lnTo>
                <a:lnTo>
                  <a:pt x="29" y="328"/>
                </a:lnTo>
                <a:lnTo>
                  <a:pt x="51" y="277"/>
                </a:lnTo>
                <a:lnTo>
                  <a:pt x="78" y="230"/>
                </a:lnTo>
                <a:lnTo>
                  <a:pt x="109" y="185"/>
                </a:lnTo>
                <a:lnTo>
                  <a:pt x="145" y="145"/>
                </a:lnTo>
                <a:lnTo>
                  <a:pt x="185" y="109"/>
                </a:lnTo>
                <a:lnTo>
                  <a:pt x="230" y="77"/>
                </a:lnTo>
                <a:lnTo>
                  <a:pt x="278" y="50"/>
                </a:lnTo>
                <a:lnTo>
                  <a:pt x="328" y="29"/>
                </a:lnTo>
                <a:lnTo>
                  <a:pt x="382" y="13"/>
                </a:lnTo>
                <a:lnTo>
                  <a:pt x="439" y="3"/>
                </a:lnTo>
                <a:lnTo>
                  <a:pt x="496" y="0"/>
                </a:lnTo>
                <a:close/>
              </a:path>
            </a:pathLst>
          </a:custGeom>
          <a:solidFill>
            <a:srgbClr val="E2001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niCredit (Body)"/>
            </a:endParaRPr>
          </a:p>
        </p:txBody>
      </p:sp>
      <p:sp>
        <p:nvSpPr>
          <p:cNvPr id="15" name="Freeform 41">
            <a:extLst>
              <a:ext uri="{FF2B5EF4-FFF2-40B4-BE49-F238E27FC236}">
                <a16:creationId xmlns:a16="http://schemas.microsoft.com/office/drawing/2014/main" id="{C603BA45-2EC8-4C68-A813-1C0C5C185888}"/>
              </a:ext>
            </a:extLst>
          </p:cNvPr>
          <p:cNvSpPr>
            <a:spLocks/>
          </p:cNvSpPr>
          <p:nvPr/>
        </p:nvSpPr>
        <p:spPr bwMode="auto">
          <a:xfrm>
            <a:off x="1274102" y="4115750"/>
            <a:ext cx="415358" cy="435920"/>
          </a:xfrm>
          <a:custGeom>
            <a:avLst/>
            <a:gdLst>
              <a:gd name="T0" fmla="*/ 2105 w 3968"/>
              <a:gd name="T1" fmla="*/ 3 h 3968"/>
              <a:gd name="T2" fmla="*/ 2341 w 3968"/>
              <a:gd name="T3" fmla="*/ 31 h 3968"/>
              <a:gd name="T4" fmla="*/ 2567 w 3968"/>
              <a:gd name="T5" fmla="*/ 87 h 3968"/>
              <a:gd name="T6" fmla="*/ 2782 w 3968"/>
              <a:gd name="T7" fmla="*/ 167 h 3968"/>
              <a:gd name="T8" fmla="*/ 2984 w 3968"/>
              <a:gd name="T9" fmla="*/ 271 h 3968"/>
              <a:gd name="T10" fmla="*/ 3173 w 3968"/>
              <a:gd name="T11" fmla="*/ 397 h 3968"/>
              <a:gd name="T12" fmla="*/ 3345 w 3968"/>
              <a:gd name="T13" fmla="*/ 543 h 3968"/>
              <a:gd name="T14" fmla="*/ 3501 w 3968"/>
              <a:gd name="T15" fmla="*/ 706 h 3968"/>
              <a:gd name="T16" fmla="*/ 2062 w 3968"/>
              <a:gd name="T17" fmla="*/ 2304 h 3968"/>
              <a:gd name="T18" fmla="*/ 1422 w 3968"/>
              <a:gd name="T19" fmla="*/ 1667 h 3968"/>
              <a:gd name="T20" fmla="*/ 1331 w 3968"/>
              <a:gd name="T21" fmla="*/ 1609 h 3968"/>
              <a:gd name="T22" fmla="*/ 1233 w 3968"/>
              <a:gd name="T23" fmla="*/ 1573 h 3968"/>
              <a:gd name="T24" fmla="*/ 1130 w 3968"/>
              <a:gd name="T25" fmla="*/ 1557 h 3968"/>
              <a:gd name="T26" fmla="*/ 1025 w 3968"/>
              <a:gd name="T27" fmla="*/ 1562 h 3968"/>
              <a:gd name="T28" fmla="*/ 925 w 3968"/>
              <a:gd name="T29" fmla="*/ 1589 h 3968"/>
              <a:gd name="T30" fmla="*/ 829 w 3968"/>
              <a:gd name="T31" fmla="*/ 1636 h 3968"/>
              <a:gd name="T32" fmla="*/ 744 w 3968"/>
              <a:gd name="T33" fmla="*/ 1705 h 3968"/>
              <a:gd name="T34" fmla="*/ 3829 w 3968"/>
              <a:gd name="T35" fmla="*/ 1255 h 3968"/>
              <a:gd name="T36" fmla="*/ 3896 w 3968"/>
              <a:gd name="T37" fmla="*/ 1454 h 3968"/>
              <a:gd name="T38" fmla="*/ 3942 w 3968"/>
              <a:gd name="T39" fmla="*/ 1660 h 3968"/>
              <a:gd name="T40" fmla="*/ 3965 w 3968"/>
              <a:gd name="T41" fmla="*/ 1875 h 3968"/>
              <a:gd name="T42" fmla="*/ 3965 w 3968"/>
              <a:gd name="T43" fmla="*/ 2105 h 3968"/>
              <a:gd name="T44" fmla="*/ 3937 w 3968"/>
              <a:gd name="T45" fmla="*/ 2340 h 3968"/>
              <a:gd name="T46" fmla="*/ 3881 w 3968"/>
              <a:gd name="T47" fmla="*/ 2567 h 3968"/>
              <a:gd name="T48" fmla="*/ 3801 w 3968"/>
              <a:gd name="T49" fmla="*/ 2783 h 3968"/>
              <a:gd name="T50" fmla="*/ 3698 w 3968"/>
              <a:gd name="T51" fmla="*/ 2985 h 3968"/>
              <a:gd name="T52" fmla="*/ 3572 w 3968"/>
              <a:gd name="T53" fmla="*/ 3174 h 3968"/>
              <a:gd name="T54" fmla="*/ 3427 w 3968"/>
              <a:gd name="T55" fmla="*/ 3346 h 3968"/>
              <a:gd name="T56" fmla="*/ 3263 w 3968"/>
              <a:gd name="T57" fmla="*/ 3501 h 3968"/>
              <a:gd name="T58" fmla="*/ 3082 w 3968"/>
              <a:gd name="T59" fmla="*/ 3637 h 3968"/>
              <a:gd name="T60" fmla="*/ 2886 w 3968"/>
              <a:gd name="T61" fmla="*/ 3752 h 3968"/>
              <a:gd name="T62" fmla="*/ 2676 w 3968"/>
              <a:gd name="T63" fmla="*/ 3844 h 3968"/>
              <a:gd name="T64" fmla="*/ 2456 w 3968"/>
              <a:gd name="T65" fmla="*/ 3912 h 3968"/>
              <a:gd name="T66" fmla="*/ 2224 w 3968"/>
              <a:gd name="T67" fmla="*/ 3953 h 3968"/>
              <a:gd name="T68" fmla="*/ 1984 w 3968"/>
              <a:gd name="T69" fmla="*/ 3968 h 3968"/>
              <a:gd name="T70" fmla="*/ 1744 w 3968"/>
              <a:gd name="T71" fmla="*/ 3953 h 3968"/>
              <a:gd name="T72" fmla="*/ 1513 w 3968"/>
              <a:gd name="T73" fmla="*/ 3912 h 3968"/>
              <a:gd name="T74" fmla="*/ 1292 w 3968"/>
              <a:gd name="T75" fmla="*/ 3844 h 3968"/>
              <a:gd name="T76" fmla="*/ 1082 w 3968"/>
              <a:gd name="T77" fmla="*/ 3752 h 3968"/>
              <a:gd name="T78" fmla="*/ 886 w 3968"/>
              <a:gd name="T79" fmla="*/ 3637 h 3968"/>
              <a:gd name="T80" fmla="*/ 705 w 3968"/>
              <a:gd name="T81" fmla="*/ 3501 h 3968"/>
              <a:gd name="T82" fmla="*/ 542 w 3968"/>
              <a:gd name="T83" fmla="*/ 3346 h 3968"/>
              <a:gd name="T84" fmla="*/ 396 w 3968"/>
              <a:gd name="T85" fmla="*/ 3174 h 3968"/>
              <a:gd name="T86" fmla="*/ 270 w 3968"/>
              <a:gd name="T87" fmla="*/ 2985 h 3968"/>
              <a:gd name="T88" fmla="*/ 167 w 3968"/>
              <a:gd name="T89" fmla="*/ 2783 h 3968"/>
              <a:gd name="T90" fmla="*/ 87 w 3968"/>
              <a:gd name="T91" fmla="*/ 2567 h 3968"/>
              <a:gd name="T92" fmla="*/ 32 w 3968"/>
              <a:gd name="T93" fmla="*/ 2340 h 3968"/>
              <a:gd name="T94" fmla="*/ 4 w 3968"/>
              <a:gd name="T95" fmla="*/ 2105 h 3968"/>
              <a:gd name="T96" fmla="*/ 4 w 3968"/>
              <a:gd name="T97" fmla="*/ 1863 h 3968"/>
              <a:gd name="T98" fmla="*/ 32 w 3968"/>
              <a:gd name="T99" fmla="*/ 1627 h 3968"/>
              <a:gd name="T100" fmla="*/ 87 w 3968"/>
              <a:gd name="T101" fmla="*/ 1401 h 3968"/>
              <a:gd name="T102" fmla="*/ 167 w 3968"/>
              <a:gd name="T103" fmla="*/ 1185 h 3968"/>
              <a:gd name="T104" fmla="*/ 270 w 3968"/>
              <a:gd name="T105" fmla="*/ 983 h 3968"/>
              <a:gd name="T106" fmla="*/ 396 w 3968"/>
              <a:gd name="T107" fmla="*/ 793 h 3968"/>
              <a:gd name="T108" fmla="*/ 542 w 3968"/>
              <a:gd name="T109" fmla="*/ 621 h 3968"/>
              <a:gd name="T110" fmla="*/ 705 w 3968"/>
              <a:gd name="T111" fmla="*/ 466 h 3968"/>
              <a:gd name="T112" fmla="*/ 886 w 3968"/>
              <a:gd name="T113" fmla="*/ 330 h 3968"/>
              <a:gd name="T114" fmla="*/ 1082 w 3968"/>
              <a:gd name="T115" fmla="*/ 215 h 3968"/>
              <a:gd name="T116" fmla="*/ 1292 w 3968"/>
              <a:gd name="T117" fmla="*/ 123 h 3968"/>
              <a:gd name="T118" fmla="*/ 1513 w 3968"/>
              <a:gd name="T119" fmla="*/ 55 h 3968"/>
              <a:gd name="T120" fmla="*/ 1744 w 3968"/>
              <a:gd name="T121" fmla="*/ 14 h 3968"/>
              <a:gd name="T122" fmla="*/ 1984 w 3968"/>
              <a:gd name="T123" fmla="*/ 0 h 3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968" h="3968">
                <a:moveTo>
                  <a:pt x="1984" y="0"/>
                </a:moveTo>
                <a:lnTo>
                  <a:pt x="2105" y="3"/>
                </a:lnTo>
                <a:lnTo>
                  <a:pt x="2224" y="14"/>
                </a:lnTo>
                <a:lnTo>
                  <a:pt x="2341" y="31"/>
                </a:lnTo>
                <a:lnTo>
                  <a:pt x="2455" y="56"/>
                </a:lnTo>
                <a:lnTo>
                  <a:pt x="2567" y="87"/>
                </a:lnTo>
                <a:lnTo>
                  <a:pt x="2676" y="124"/>
                </a:lnTo>
                <a:lnTo>
                  <a:pt x="2782" y="167"/>
                </a:lnTo>
                <a:lnTo>
                  <a:pt x="2885" y="216"/>
                </a:lnTo>
                <a:lnTo>
                  <a:pt x="2984" y="271"/>
                </a:lnTo>
                <a:lnTo>
                  <a:pt x="3081" y="332"/>
                </a:lnTo>
                <a:lnTo>
                  <a:pt x="3173" y="397"/>
                </a:lnTo>
                <a:lnTo>
                  <a:pt x="3261" y="467"/>
                </a:lnTo>
                <a:lnTo>
                  <a:pt x="3345" y="543"/>
                </a:lnTo>
                <a:lnTo>
                  <a:pt x="3425" y="623"/>
                </a:lnTo>
                <a:lnTo>
                  <a:pt x="3501" y="706"/>
                </a:lnTo>
                <a:lnTo>
                  <a:pt x="3571" y="795"/>
                </a:lnTo>
                <a:lnTo>
                  <a:pt x="2062" y="2304"/>
                </a:lnTo>
                <a:lnTo>
                  <a:pt x="1463" y="1705"/>
                </a:lnTo>
                <a:lnTo>
                  <a:pt x="1422" y="1667"/>
                </a:lnTo>
                <a:lnTo>
                  <a:pt x="1377" y="1636"/>
                </a:lnTo>
                <a:lnTo>
                  <a:pt x="1331" y="1609"/>
                </a:lnTo>
                <a:lnTo>
                  <a:pt x="1282" y="1589"/>
                </a:lnTo>
                <a:lnTo>
                  <a:pt x="1233" y="1573"/>
                </a:lnTo>
                <a:lnTo>
                  <a:pt x="1182" y="1562"/>
                </a:lnTo>
                <a:lnTo>
                  <a:pt x="1130" y="1557"/>
                </a:lnTo>
                <a:lnTo>
                  <a:pt x="1078" y="1557"/>
                </a:lnTo>
                <a:lnTo>
                  <a:pt x="1025" y="1562"/>
                </a:lnTo>
                <a:lnTo>
                  <a:pt x="975" y="1573"/>
                </a:lnTo>
                <a:lnTo>
                  <a:pt x="925" y="1589"/>
                </a:lnTo>
                <a:lnTo>
                  <a:pt x="876" y="1609"/>
                </a:lnTo>
                <a:lnTo>
                  <a:pt x="829" y="1636"/>
                </a:lnTo>
                <a:lnTo>
                  <a:pt x="785" y="1667"/>
                </a:lnTo>
                <a:lnTo>
                  <a:pt x="744" y="1705"/>
                </a:lnTo>
                <a:lnTo>
                  <a:pt x="2062" y="3023"/>
                </a:lnTo>
                <a:lnTo>
                  <a:pt x="3829" y="1255"/>
                </a:lnTo>
                <a:lnTo>
                  <a:pt x="3864" y="1353"/>
                </a:lnTo>
                <a:lnTo>
                  <a:pt x="3896" y="1454"/>
                </a:lnTo>
                <a:lnTo>
                  <a:pt x="3921" y="1556"/>
                </a:lnTo>
                <a:lnTo>
                  <a:pt x="3942" y="1660"/>
                </a:lnTo>
                <a:lnTo>
                  <a:pt x="3956" y="1767"/>
                </a:lnTo>
                <a:lnTo>
                  <a:pt x="3965" y="1875"/>
                </a:lnTo>
                <a:lnTo>
                  <a:pt x="3968" y="1984"/>
                </a:lnTo>
                <a:lnTo>
                  <a:pt x="3965" y="2105"/>
                </a:lnTo>
                <a:lnTo>
                  <a:pt x="3954" y="2224"/>
                </a:lnTo>
                <a:lnTo>
                  <a:pt x="3937" y="2340"/>
                </a:lnTo>
                <a:lnTo>
                  <a:pt x="3913" y="2455"/>
                </a:lnTo>
                <a:lnTo>
                  <a:pt x="3881" y="2567"/>
                </a:lnTo>
                <a:lnTo>
                  <a:pt x="3845" y="2676"/>
                </a:lnTo>
                <a:lnTo>
                  <a:pt x="3801" y="2783"/>
                </a:lnTo>
                <a:lnTo>
                  <a:pt x="3753" y="2886"/>
                </a:lnTo>
                <a:lnTo>
                  <a:pt x="3698" y="2985"/>
                </a:lnTo>
                <a:lnTo>
                  <a:pt x="3638" y="3082"/>
                </a:lnTo>
                <a:lnTo>
                  <a:pt x="3572" y="3174"/>
                </a:lnTo>
                <a:lnTo>
                  <a:pt x="3502" y="3263"/>
                </a:lnTo>
                <a:lnTo>
                  <a:pt x="3427" y="3346"/>
                </a:lnTo>
                <a:lnTo>
                  <a:pt x="3347" y="3426"/>
                </a:lnTo>
                <a:lnTo>
                  <a:pt x="3263" y="3501"/>
                </a:lnTo>
                <a:lnTo>
                  <a:pt x="3175" y="3572"/>
                </a:lnTo>
                <a:lnTo>
                  <a:pt x="3082" y="3637"/>
                </a:lnTo>
                <a:lnTo>
                  <a:pt x="2985" y="3698"/>
                </a:lnTo>
                <a:lnTo>
                  <a:pt x="2886" y="3752"/>
                </a:lnTo>
                <a:lnTo>
                  <a:pt x="2783" y="3801"/>
                </a:lnTo>
                <a:lnTo>
                  <a:pt x="2676" y="3844"/>
                </a:lnTo>
                <a:lnTo>
                  <a:pt x="2567" y="3881"/>
                </a:lnTo>
                <a:lnTo>
                  <a:pt x="2456" y="3912"/>
                </a:lnTo>
                <a:lnTo>
                  <a:pt x="2341" y="3936"/>
                </a:lnTo>
                <a:lnTo>
                  <a:pt x="2224" y="3953"/>
                </a:lnTo>
                <a:lnTo>
                  <a:pt x="2105" y="3964"/>
                </a:lnTo>
                <a:lnTo>
                  <a:pt x="1984" y="3968"/>
                </a:lnTo>
                <a:lnTo>
                  <a:pt x="1863" y="3964"/>
                </a:lnTo>
                <a:lnTo>
                  <a:pt x="1744" y="3953"/>
                </a:lnTo>
                <a:lnTo>
                  <a:pt x="1628" y="3936"/>
                </a:lnTo>
                <a:lnTo>
                  <a:pt x="1513" y="3912"/>
                </a:lnTo>
                <a:lnTo>
                  <a:pt x="1401" y="3881"/>
                </a:lnTo>
                <a:lnTo>
                  <a:pt x="1292" y="3844"/>
                </a:lnTo>
                <a:lnTo>
                  <a:pt x="1185" y="3801"/>
                </a:lnTo>
                <a:lnTo>
                  <a:pt x="1082" y="3752"/>
                </a:lnTo>
                <a:lnTo>
                  <a:pt x="983" y="3698"/>
                </a:lnTo>
                <a:lnTo>
                  <a:pt x="886" y="3637"/>
                </a:lnTo>
                <a:lnTo>
                  <a:pt x="794" y="3572"/>
                </a:lnTo>
                <a:lnTo>
                  <a:pt x="705" y="3501"/>
                </a:lnTo>
                <a:lnTo>
                  <a:pt x="622" y="3426"/>
                </a:lnTo>
                <a:lnTo>
                  <a:pt x="542" y="3346"/>
                </a:lnTo>
                <a:lnTo>
                  <a:pt x="467" y="3263"/>
                </a:lnTo>
                <a:lnTo>
                  <a:pt x="396" y="3174"/>
                </a:lnTo>
                <a:lnTo>
                  <a:pt x="331" y="3082"/>
                </a:lnTo>
                <a:lnTo>
                  <a:pt x="270" y="2985"/>
                </a:lnTo>
                <a:lnTo>
                  <a:pt x="216" y="2886"/>
                </a:lnTo>
                <a:lnTo>
                  <a:pt x="167" y="2783"/>
                </a:lnTo>
                <a:lnTo>
                  <a:pt x="124" y="2676"/>
                </a:lnTo>
                <a:lnTo>
                  <a:pt x="87" y="2567"/>
                </a:lnTo>
                <a:lnTo>
                  <a:pt x="56" y="2455"/>
                </a:lnTo>
                <a:lnTo>
                  <a:pt x="32" y="2340"/>
                </a:lnTo>
                <a:lnTo>
                  <a:pt x="15" y="2224"/>
                </a:lnTo>
                <a:lnTo>
                  <a:pt x="4" y="2105"/>
                </a:lnTo>
                <a:lnTo>
                  <a:pt x="0" y="1984"/>
                </a:lnTo>
                <a:lnTo>
                  <a:pt x="4" y="1863"/>
                </a:lnTo>
                <a:lnTo>
                  <a:pt x="15" y="1744"/>
                </a:lnTo>
                <a:lnTo>
                  <a:pt x="32" y="1627"/>
                </a:lnTo>
                <a:lnTo>
                  <a:pt x="56" y="1512"/>
                </a:lnTo>
                <a:lnTo>
                  <a:pt x="87" y="1401"/>
                </a:lnTo>
                <a:lnTo>
                  <a:pt x="124" y="1292"/>
                </a:lnTo>
                <a:lnTo>
                  <a:pt x="167" y="1185"/>
                </a:lnTo>
                <a:lnTo>
                  <a:pt x="216" y="1082"/>
                </a:lnTo>
                <a:lnTo>
                  <a:pt x="270" y="983"/>
                </a:lnTo>
                <a:lnTo>
                  <a:pt x="331" y="886"/>
                </a:lnTo>
                <a:lnTo>
                  <a:pt x="396" y="793"/>
                </a:lnTo>
                <a:lnTo>
                  <a:pt x="467" y="705"/>
                </a:lnTo>
                <a:lnTo>
                  <a:pt x="542" y="621"/>
                </a:lnTo>
                <a:lnTo>
                  <a:pt x="622" y="541"/>
                </a:lnTo>
                <a:lnTo>
                  <a:pt x="705" y="466"/>
                </a:lnTo>
                <a:lnTo>
                  <a:pt x="794" y="396"/>
                </a:lnTo>
                <a:lnTo>
                  <a:pt x="886" y="330"/>
                </a:lnTo>
                <a:lnTo>
                  <a:pt x="983" y="270"/>
                </a:lnTo>
                <a:lnTo>
                  <a:pt x="1082" y="215"/>
                </a:lnTo>
                <a:lnTo>
                  <a:pt x="1185" y="167"/>
                </a:lnTo>
                <a:lnTo>
                  <a:pt x="1292" y="123"/>
                </a:lnTo>
                <a:lnTo>
                  <a:pt x="1401" y="87"/>
                </a:lnTo>
                <a:lnTo>
                  <a:pt x="1513" y="55"/>
                </a:lnTo>
                <a:lnTo>
                  <a:pt x="1628" y="31"/>
                </a:lnTo>
                <a:lnTo>
                  <a:pt x="1744" y="14"/>
                </a:lnTo>
                <a:lnTo>
                  <a:pt x="1863" y="3"/>
                </a:lnTo>
                <a:lnTo>
                  <a:pt x="1984" y="0"/>
                </a:lnTo>
                <a:close/>
              </a:path>
            </a:pathLst>
          </a:custGeom>
          <a:solidFill>
            <a:srgbClr val="00B05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niCredit (Body)"/>
            </a:endParaRPr>
          </a:p>
        </p:txBody>
      </p:sp>
      <p:sp>
        <p:nvSpPr>
          <p:cNvPr id="16" name="Freeform 37">
            <a:extLst>
              <a:ext uri="{FF2B5EF4-FFF2-40B4-BE49-F238E27FC236}">
                <a16:creationId xmlns:a16="http://schemas.microsoft.com/office/drawing/2014/main" id="{5B37DF0A-4379-449F-B662-BEBCED19E6A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245113" y="2475495"/>
            <a:ext cx="435920" cy="500174"/>
          </a:xfrm>
          <a:custGeom>
            <a:avLst/>
            <a:gdLst>
              <a:gd name="T0" fmla="*/ 1416 w 3460"/>
              <a:gd name="T1" fmla="*/ 1487 h 3968"/>
              <a:gd name="T2" fmla="*/ 1532 w 3460"/>
              <a:gd name="T3" fmla="*/ 1544 h 3968"/>
              <a:gd name="T4" fmla="*/ 1619 w 3460"/>
              <a:gd name="T5" fmla="*/ 1643 h 3968"/>
              <a:gd name="T6" fmla="*/ 1659 w 3460"/>
              <a:gd name="T7" fmla="*/ 1764 h 3968"/>
              <a:gd name="T8" fmla="*/ 1652 w 3460"/>
              <a:gd name="T9" fmla="*/ 1889 h 3968"/>
              <a:gd name="T10" fmla="*/ 1595 w 3460"/>
              <a:gd name="T11" fmla="*/ 2006 h 3968"/>
              <a:gd name="T12" fmla="*/ 1496 w 3460"/>
              <a:gd name="T13" fmla="*/ 2093 h 3968"/>
              <a:gd name="T14" fmla="*/ 1374 w 3460"/>
              <a:gd name="T15" fmla="*/ 2133 h 3968"/>
              <a:gd name="T16" fmla="*/ 1248 w 3460"/>
              <a:gd name="T17" fmla="*/ 2126 h 3968"/>
              <a:gd name="T18" fmla="*/ 1133 w 3460"/>
              <a:gd name="T19" fmla="*/ 2069 h 3968"/>
              <a:gd name="T20" fmla="*/ 1046 w 3460"/>
              <a:gd name="T21" fmla="*/ 1969 h 3968"/>
              <a:gd name="T22" fmla="*/ 1006 w 3460"/>
              <a:gd name="T23" fmla="*/ 1848 h 3968"/>
              <a:gd name="T24" fmla="*/ 1013 w 3460"/>
              <a:gd name="T25" fmla="*/ 1722 h 3968"/>
              <a:gd name="T26" fmla="*/ 1070 w 3460"/>
              <a:gd name="T27" fmla="*/ 1607 h 3968"/>
              <a:gd name="T28" fmla="*/ 1169 w 3460"/>
              <a:gd name="T29" fmla="*/ 1520 h 3968"/>
              <a:gd name="T30" fmla="*/ 1291 w 3460"/>
              <a:gd name="T31" fmla="*/ 1480 h 3968"/>
              <a:gd name="T32" fmla="*/ 1304 w 3460"/>
              <a:gd name="T33" fmla="*/ 1258 h 3968"/>
              <a:gd name="T34" fmla="*/ 1139 w 3460"/>
              <a:gd name="T35" fmla="*/ 1292 h 3968"/>
              <a:gd name="T36" fmla="*/ 989 w 3460"/>
              <a:gd name="T37" fmla="*/ 1378 h 3968"/>
              <a:gd name="T38" fmla="*/ 869 w 3460"/>
              <a:gd name="T39" fmla="*/ 1510 h 3968"/>
              <a:gd name="T40" fmla="*/ 801 w 3460"/>
              <a:gd name="T41" fmla="*/ 1666 h 3968"/>
              <a:gd name="T42" fmla="*/ 784 w 3460"/>
              <a:gd name="T43" fmla="*/ 1835 h 3968"/>
              <a:gd name="T44" fmla="*/ 818 w 3460"/>
              <a:gd name="T45" fmla="*/ 2000 h 3968"/>
              <a:gd name="T46" fmla="*/ 904 w 3460"/>
              <a:gd name="T47" fmla="*/ 2150 h 3968"/>
              <a:gd name="T48" fmla="*/ 1035 w 3460"/>
              <a:gd name="T49" fmla="*/ 2267 h 3968"/>
              <a:gd name="T50" fmla="*/ 1188 w 3460"/>
              <a:gd name="T51" fmla="*/ 2336 h 3968"/>
              <a:gd name="T52" fmla="*/ 1353 w 3460"/>
              <a:gd name="T53" fmla="*/ 2355 h 3968"/>
              <a:gd name="T54" fmla="*/ 1515 w 3460"/>
              <a:gd name="T55" fmla="*/ 2323 h 3968"/>
              <a:gd name="T56" fmla="*/ 2150 w 3460"/>
              <a:gd name="T57" fmla="*/ 2807 h 3968"/>
              <a:gd name="T58" fmla="*/ 1846 w 3460"/>
              <a:gd name="T59" fmla="*/ 3127 h 3968"/>
              <a:gd name="T60" fmla="*/ 1846 w 3460"/>
              <a:gd name="T61" fmla="*/ 3197 h 3968"/>
              <a:gd name="T62" fmla="*/ 2073 w 3460"/>
              <a:gd name="T63" fmla="*/ 3440 h 3968"/>
              <a:gd name="T64" fmla="*/ 2138 w 3460"/>
              <a:gd name="T65" fmla="*/ 3471 h 3968"/>
              <a:gd name="T66" fmla="*/ 2207 w 3460"/>
              <a:gd name="T67" fmla="*/ 3455 h 3968"/>
              <a:gd name="T68" fmla="*/ 2506 w 3460"/>
              <a:gd name="T69" fmla="*/ 3164 h 3968"/>
              <a:gd name="T70" fmla="*/ 2580 w 3460"/>
              <a:gd name="T71" fmla="*/ 3200 h 3968"/>
              <a:gd name="T72" fmla="*/ 2658 w 3460"/>
              <a:gd name="T73" fmla="*/ 3181 h 3968"/>
              <a:gd name="T74" fmla="*/ 2709 w 3460"/>
              <a:gd name="T75" fmla="*/ 3117 h 3968"/>
              <a:gd name="T76" fmla="*/ 2709 w 3460"/>
              <a:gd name="T77" fmla="*/ 3038 h 3968"/>
              <a:gd name="T78" fmla="*/ 1794 w 3460"/>
              <a:gd name="T79" fmla="*/ 2105 h 3968"/>
              <a:gd name="T80" fmla="*/ 1863 w 3460"/>
              <a:gd name="T81" fmla="*/ 1947 h 3968"/>
              <a:gd name="T82" fmla="*/ 1881 w 3460"/>
              <a:gd name="T83" fmla="*/ 1779 h 3968"/>
              <a:gd name="T84" fmla="*/ 1847 w 3460"/>
              <a:gd name="T85" fmla="*/ 1613 h 3968"/>
              <a:gd name="T86" fmla="*/ 1761 w 3460"/>
              <a:gd name="T87" fmla="*/ 1463 h 3968"/>
              <a:gd name="T88" fmla="*/ 1629 w 3460"/>
              <a:gd name="T89" fmla="*/ 1344 h 3968"/>
              <a:gd name="T90" fmla="*/ 1471 w 3460"/>
              <a:gd name="T91" fmla="*/ 1275 h 3968"/>
              <a:gd name="T92" fmla="*/ 1745 w 3460"/>
              <a:gd name="T93" fmla="*/ 0 h 3968"/>
              <a:gd name="T94" fmla="*/ 3457 w 3460"/>
              <a:gd name="T95" fmla="*/ 3185 h 3968"/>
              <a:gd name="T96" fmla="*/ 3406 w 3460"/>
              <a:gd name="T97" fmla="*/ 3407 h 3968"/>
              <a:gd name="T98" fmla="*/ 3302 w 3460"/>
              <a:gd name="T99" fmla="*/ 3603 h 3968"/>
              <a:gd name="T100" fmla="*/ 3154 w 3460"/>
              <a:gd name="T101" fmla="*/ 3766 h 3968"/>
              <a:gd name="T102" fmla="*/ 2967 w 3460"/>
              <a:gd name="T103" fmla="*/ 3886 h 3968"/>
              <a:gd name="T104" fmla="*/ 2753 w 3460"/>
              <a:gd name="T105" fmla="*/ 3955 h 3968"/>
              <a:gd name="T106" fmla="*/ 862 w 3460"/>
              <a:gd name="T107" fmla="*/ 3968 h 3968"/>
              <a:gd name="T108" fmla="*/ 633 w 3460"/>
              <a:gd name="T109" fmla="*/ 3938 h 3968"/>
              <a:gd name="T110" fmla="*/ 428 w 3460"/>
              <a:gd name="T111" fmla="*/ 3850 h 3968"/>
              <a:gd name="T112" fmla="*/ 253 w 3460"/>
              <a:gd name="T113" fmla="*/ 3716 h 3968"/>
              <a:gd name="T114" fmla="*/ 119 w 3460"/>
              <a:gd name="T115" fmla="*/ 3541 h 3968"/>
              <a:gd name="T116" fmla="*/ 31 w 3460"/>
              <a:gd name="T117" fmla="*/ 3335 h 3968"/>
              <a:gd name="T118" fmla="*/ 0 w 3460"/>
              <a:gd name="T119" fmla="*/ 3106 h 3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460" h="3968">
                <a:moveTo>
                  <a:pt x="1332" y="1476"/>
                </a:moveTo>
                <a:lnTo>
                  <a:pt x="1374" y="1480"/>
                </a:lnTo>
                <a:lnTo>
                  <a:pt x="1416" y="1487"/>
                </a:lnTo>
                <a:lnTo>
                  <a:pt x="1457" y="1500"/>
                </a:lnTo>
                <a:lnTo>
                  <a:pt x="1496" y="1520"/>
                </a:lnTo>
                <a:lnTo>
                  <a:pt x="1532" y="1544"/>
                </a:lnTo>
                <a:lnTo>
                  <a:pt x="1566" y="1573"/>
                </a:lnTo>
                <a:lnTo>
                  <a:pt x="1595" y="1607"/>
                </a:lnTo>
                <a:lnTo>
                  <a:pt x="1619" y="1643"/>
                </a:lnTo>
                <a:lnTo>
                  <a:pt x="1639" y="1682"/>
                </a:lnTo>
                <a:lnTo>
                  <a:pt x="1652" y="1722"/>
                </a:lnTo>
                <a:lnTo>
                  <a:pt x="1659" y="1764"/>
                </a:lnTo>
                <a:lnTo>
                  <a:pt x="1662" y="1806"/>
                </a:lnTo>
                <a:lnTo>
                  <a:pt x="1659" y="1848"/>
                </a:lnTo>
                <a:lnTo>
                  <a:pt x="1652" y="1889"/>
                </a:lnTo>
                <a:lnTo>
                  <a:pt x="1637" y="1930"/>
                </a:lnTo>
                <a:lnTo>
                  <a:pt x="1619" y="1969"/>
                </a:lnTo>
                <a:lnTo>
                  <a:pt x="1595" y="2006"/>
                </a:lnTo>
                <a:lnTo>
                  <a:pt x="1566" y="2040"/>
                </a:lnTo>
                <a:lnTo>
                  <a:pt x="1532" y="2069"/>
                </a:lnTo>
                <a:lnTo>
                  <a:pt x="1496" y="2093"/>
                </a:lnTo>
                <a:lnTo>
                  <a:pt x="1457" y="2112"/>
                </a:lnTo>
                <a:lnTo>
                  <a:pt x="1416" y="2126"/>
                </a:lnTo>
                <a:lnTo>
                  <a:pt x="1374" y="2133"/>
                </a:lnTo>
                <a:lnTo>
                  <a:pt x="1332" y="2135"/>
                </a:lnTo>
                <a:lnTo>
                  <a:pt x="1291" y="2133"/>
                </a:lnTo>
                <a:lnTo>
                  <a:pt x="1248" y="2126"/>
                </a:lnTo>
                <a:lnTo>
                  <a:pt x="1208" y="2112"/>
                </a:lnTo>
                <a:lnTo>
                  <a:pt x="1169" y="2093"/>
                </a:lnTo>
                <a:lnTo>
                  <a:pt x="1133" y="2069"/>
                </a:lnTo>
                <a:lnTo>
                  <a:pt x="1099" y="2040"/>
                </a:lnTo>
                <a:lnTo>
                  <a:pt x="1070" y="2006"/>
                </a:lnTo>
                <a:lnTo>
                  <a:pt x="1046" y="1969"/>
                </a:lnTo>
                <a:lnTo>
                  <a:pt x="1026" y="1930"/>
                </a:lnTo>
                <a:lnTo>
                  <a:pt x="1013" y="1890"/>
                </a:lnTo>
                <a:lnTo>
                  <a:pt x="1006" y="1848"/>
                </a:lnTo>
                <a:lnTo>
                  <a:pt x="1002" y="1807"/>
                </a:lnTo>
                <a:lnTo>
                  <a:pt x="1006" y="1764"/>
                </a:lnTo>
                <a:lnTo>
                  <a:pt x="1013" y="1722"/>
                </a:lnTo>
                <a:lnTo>
                  <a:pt x="1026" y="1682"/>
                </a:lnTo>
                <a:lnTo>
                  <a:pt x="1046" y="1643"/>
                </a:lnTo>
                <a:lnTo>
                  <a:pt x="1070" y="1607"/>
                </a:lnTo>
                <a:lnTo>
                  <a:pt x="1099" y="1573"/>
                </a:lnTo>
                <a:lnTo>
                  <a:pt x="1133" y="1544"/>
                </a:lnTo>
                <a:lnTo>
                  <a:pt x="1169" y="1520"/>
                </a:lnTo>
                <a:lnTo>
                  <a:pt x="1208" y="1500"/>
                </a:lnTo>
                <a:lnTo>
                  <a:pt x="1248" y="1487"/>
                </a:lnTo>
                <a:lnTo>
                  <a:pt x="1291" y="1480"/>
                </a:lnTo>
                <a:lnTo>
                  <a:pt x="1332" y="1476"/>
                </a:lnTo>
                <a:close/>
                <a:moveTo>
                  <a:pt x="1361" y="1258"/>
                </a:moveTo>
                <a:lnTo>
                  <a:pt x="1304" y="1258"/>
                </a:lnTo>
                <a:lnTo>
                  <a:pt x="1248" y="1264"/>
                </a:lnTo>
                <a:lnTo>
                  <a:pt x="1193" y="1275"/>
                </a:lnTo>
                <a:lnTo>
                  <a:pt x="1139" y="1292"/>
                </a:lnTo>
                <a:lnTo>
                  <a:pt x="1086" y="1315"/>
                </a:lnTo>
                <a:lnTo>
                  <a:pt x="1036" y="1344"/>
                </a:lnTo>
                <a:lnTo>
                  <a:pt x="989" y="1378"/>
                </a:lnTo>
                <a:lnTo>
                  <a:pt x="944" y="1418"/>
                </a:lnTo>
                <a:lnTo>
                  <a:pt x="904" y="1463"/>
                </a:lnTo>
                <a:lnTo>
                  <a:pt x="869" y="1510"/>
                </a:lnTo>
                <a:lnTo>
                  <a:pt x="841" y="1561"/>
                </a:lnTo>
                <a:lnTo>
                  <a:pt x="818" y="1613"/>
                </a:lnTo>
                <a:lnTo>
                  <a:pt x="801" y="1666"/>
                </a:lnTo>
                <a:lnTo>
                  <a:pt x="789" y="1722"/>
                </a:lnTo>
                <a:lnTo>
                  <a:pt x="784" y="1778"/>
                </a:lnTo>
                <a:lnTo>
                  <a:pt x="784" y="1835"/>
                </a:lnTo>
                <a:lnTo>
                  <a:pt x="790" y="1890"/>
                </a:lnTo>
                <a:lnTo>
                  <a:pt x="801" y="1945"/>
                </a:lnTo>
                <a:lnTo>
                  <a:pt x="818" y="2000"/>
                </a:lnTo>
                <a:lnTo>
                  <a:pt x="841" y="2052"/>
                </a:lnTo>
                <a:lnTo>
                  <a:pt x="870" y="2103"/>
                </a:lnTo>
                <a:lnTo>
                  <a:pt x="904" y="2150"/>
                </a:lnTo>
                <a:lnTo>
                  <a:pt x="944" y="2195"/>
                </a:lnTo>
                <a:lnTo>
                  <a:pt x="988" y="2235"/>
                </a:lnTo>
                <a:lnTo>
                  <a:pt x="1035" y="2267"/>
                </a:lnTo>
                <a:lnTo>
                  <a:pt x="1083" y="2296"/>
                </a:lnTo>
                <a:lnTo>
                  <a:pt x="1136" y="2318"/>
                </a:lnTo>
                <a:lnTo>
                  <a:pt x="1188" y="2336"/>
                </a:lnTo>
                <a:lnTo>
                  <a:pt x="1242" y="2347"/>
                </a:lnTo>
                <a:lnTo>
                  <a:pt x="1297" y="2353"/>
                </a:lnTo>
                <a:lnTo>
                  <a:pt x="1353" y="2355"/>
                </a:lnTo>
                <a:lnTo>
                  <a:pt x="1407" y="2349"/>
                </a:lnTo>
                <a:lnTo>
                  <a:pt x="1462" y="2339"/>
                </a:lnTo>
                <a:lnTo>
                  <a:pt x="1515" y="2323"/>
                </a:lnTo>
                <a:lnTo>
                  <a:pt x="1567" y="2301"/>
                </a:lnTo>
                <a:lnTo>
                  <a:pt x="1617" y="2275"/>
                </a:lnTo>
                <a:lnTo>
                  <a:pt x="2150" y="2807"/>
                </a:lnTo>
                <a:lnTo>
                  <a:pt x="1873" y="3084"/>
                </a:lnTo>
                <a:lnTo>
                  <a:pt x="1857" y="3105"/>
                </a:lnTo>
                <a:lnTo>
                  <a:pt x="1846" y="3127"/>
                </a:lnTo>
                <a:lnTo>
                  <a:pt x="1841" y="3150"/>
                </a:lnTo>
                <a:lnTo>
                  <a:pt x="1841" y="3174"/>
                </a:lnTo>
                <a:lnTo>
                  <a:pt x="1846" y="3197"/>
                </a:lnTo>
                <a:lnTo>
                  <a:pt x="1857" y="3220"/>
                </a:lnTo>
                <a:lnTo>
                  <a:pt x="1873" y="3240"/>
                </a:lnTo>
                <a:lnTo>
                  <a:pt x="2073" y="3440"/>
                </a:lnTo>
                <a:lnTo>
                  <a:pt x="2092" y="3455"/>
                </a:lnTo>
                <a:lnTo>
                  <a:pt x="2115" y="3466"/>
                </a:lnTo>
                <a:lnTo>
                  <a:pt x="2138" y="3471"/>
                </a:lnTo>
                <a:lnTo>
                  <a:pt x="2162" y="3471"/>
                </a:lnTo>
                <a:lnTo>
                  <a:pt x="2185" y="3466"/>
                </a:lnTo>
                <a:lnTo>
                  <a:pt x="2207" y="3455"/>
                </a:lnTo>
                <a:lnTo>
                  <a:pt x="2228" y="3440"/>
                </a:lnTo>
                <a:lnTo>
                  <a:pt x="2505" y="3162"/>
                </a:lnTo>
                <a:lnTo>
                  <a:pt x="2506" y="3164"/>
                </a:lnTo>
                <a:lnTo>
                  <a:pt x="2529" y="3181"/>
                </a:lnTo>
                <a:lnTo>
                  <a:pt x="2554" y="3193"/>
                </a:lnTo>
                <a:lnTo>
                  <a:pt x="2580" y="3200"/>
                </a:lnTo>
                <a:lnTo>
                  <a:pt x="2607" y="3200"/>
                </a:lnTo>
                <a:lnTo>
                  <a:pt x="2634" y="3193"/>
                </a:lnTo>
                <a:lnTo>
                  <a:pt x="2658" y="3181"/>
                </a:lnTo>
                <a:lnTo>
                  <a:pt x="2680" y="3164"/>
                </a:lnTo>
                <a:lnTo>
                  <a:pt x="2698" y="3141"/>
                </a:lnTo>
                <a:lnTo>
                  <a:pt x="2709" y="3117"/>
                </a:lnTo>
                <a:lnTo>
                  <a:pt x="2715" y="3090"/>
                </a:lnTo>
                <a:lnTo>
                  <a:pt x="2715" y="3064"/>
                </a:lnTo>
                <a:lnTo>
                  <a:pt x="2709" y="3038"/>
                </a:lnTo>
                <a:lnTo>
                  <a:pt x="2698" y="3013"/>
                </a:lnTo>
                <a:lnTo>
                  <a:pt x="2680" y="2991"/>
                </a:lnTo>
                <a:lnTo>
                  <a:pt x="1794" y="2105"/>
                </a:lnTo>
                <a:lnTo>
                  <a:pt x="1823" y="2054"/>
                </a:lnTo>
                <a:lnTo>
                  <a:pt x="1846" y="2002"/>
                </a:lnTo>
                <a:lnTo>
                  <a:pt x="1863" y="1947"/>
                </a:lnTo>
                <a:lnTo>
                  <a:pt x="1875" y="1892"/>
                </a:lnTo>
                <a:lnTo>
                  <a:pt x="1881" y="1836"/>
                </a:lnTo>
                <a:lnTo>
                  <a:pt x="1881" y="1779"/>
                </a:lnTo>
                <a:lnTo>
                  <a:pt x="1875" y="1723"/>
                </a:lnTo>
                <a:lnTo>
                  <a:pt x="1864" y="1667"/>
                </a:lnTo>
                <a:lnTo>
                  <a:pt x="1847" y="1613"/>
                </a:lnTo>
                <a:lnTo>
                  <a:pt x="1824" y="1561"/>
                </a:lnTo>
                <a:lnTo>
                  <a:pt x="1795" y="1510"/>
                </a:lnTo>
                <a:lnTo>
                  <a:pt x="1761" y="1463"/>
                </a:lnTo>
                <a:lnTo>
                  <a:pt x="1721" y="1418"/>
                </a:lnTo>
                <a:lnTo>
                  <a:pt x="1676" y="1378"/>
                </a:lnTo>
                <a:lnTo>
                  <a:pt x="1629" y="1344"/>
                </a:lnTo>
                <a:lnTo>
                  <a:pt x="1578" y="1315"/>
                </a:lnTo>
                <a:lnTo>
                  <a:pt x="1526" y="1292"/>
                </a:lnTo>
                <a:lnTo>
                  <a:pt x="1471" y="1275"/>
                </a:lnTo>
                <a:lnTo>
                  <a:pt x="1417" y="1264"/>
                </a:lnTo>
                <a:lnTo>
                  <a:pt x="1361" y="1258"/>
                </a:lnTo>
                <a:close/>
                <a:moveTo>
                  <a:pt x="1745" y="0"/>
                </a:moveTo>
                <a:lnTo>
                  <a:pt x="3460" y="1363"/>
                </a:lnTo>
                <a:lnTo>
                  <a:pt x="3460" y="3106"/>
                </a:lnTo>
                <a:lnTo>
                  <a:pt x="3457" y="3185"/>
                </a:lnTo>
                <a:lnTo>
                  <a:pt x="3446" y="3261"/>
                </a:lnTo>
                <a:lnTo>
                  <a:pt x="3429" y="3335"/>
                </a:lnTo>
                <a:lnTo>
                  <a:pt x="3406" y="3407"/>
                </a:lnTo>
                <a:lnTo>
                  <a:pt x="3377" y="3476"/>
                </a:lnTo>
                <a:lnTo>
                  <a:pt x="3342" y="3541"/>
                </a:lnTo>
                <a:lnTo>
                  <a:pt x="3302" y="3603"/>
                </a:lnTo>
                <a:lnTo>
                  <a:pt x="3257" y="3661"/>
                </a:lnTo>
                <a:lnTo>
                  <a:pt x="3207" y="3716"/>
                </a:lnTo>
                <a:lnTo>
                  <a:pt x="3154" y="3766"/>
                </a:lnTo>
                <a:lnTo>
                  <a:pt x="3096" y="3810"/>
                </a:lnTo>
                <a:lnTo>
                  <a:pt x="3033" y="3850"/>
                </a:lnTo>
                <a:lnTo>
                  <a:pt x="2967" y="3886"/>
                </a:lnTo>
                <a:lnTo>
                  <a:pt x="2899" y="3915"/>
                </a:lnTo>
                <a:lnTo>
                  <a:pt x="2828" y="3938"/>
                </a:lnTo>
                <a:lnTo>
                  <a:pt x="2753" y="3955"/>
                </a:lnTo>
                <a:lnTo>
                  <a:pt x="2676" y="3964"/>
                </a:lnTo>
                <a:lnTo>
                  <a:pt x="2599" y="3968"/>
                </a:lnTo>
                <a:lnTo>
                  <a:pt x="862" y="3968"/>
                </a:lnTo>
                <a:lnTo>
                  <a:pt x="784" y="3964"/>
                </a:lnTo>
                <a:lnTo>
                  <a:pt x="708" y="3955"/>
                </a:lnTo>
                <a:lnTo>
                  <a:pt x="633" y="3938"/>
                </a:lnTo>
                <a:lnTo>
                  <a:pt x="561" y="3915"/>
                </a:lnTo>
                <a:lnTo>
                  <a:pt x="493" y="3886"/>
                </a:lnTo>
                <a:lnTo>
                  <a:pt x="428" y="3850"/>
                </a:lnTo>
                <a:lnTo>
                  <a:pt x="365" y="3810"/>
                </a:lnTo>
                <a:lnTo>
                  <a:pt x="306" y="3766"/>
                </a:lnTo>
                <a:lnTo>
                  <a:pt x="253" y="3716"/>
                </a:lnTo>
                <a:lnTo>
                  <a:pt x="203" y="3661"/>
                </a:lnTo>
                <a:lnTo>
                  <a:pt x="159" y="3603"/>
                </a:lnTo>
                <a:lnTo>
                  <a:pt x="119" y="3541"/>
                </a:lnTo>
                <a:lnTo>
                  <a:pt x="83" y="3476"/>
                </a:lnTo>
                <a:lnTo>
                  <a:pt x="54" y="3407"/>
                </a:lnTo>
                <a:lnTo>
                  <a:pt x="31" y="3335"/>
                </a:lnTo>
                <a:lnTo>
                  <a:pt x="14" y="3261"/>
                </a:lnTo>
                <a:lnTo>
                  <a:pt x="3" y="3185"/>
                </a:lnTo>
                <a:lnTo>
                  <a:pt x="0" y="3106"/>
                </a:lnTo>
                <a:lnTo>
                  <a:pt x="0" y="1363"/>
                </a:lnTo>
                <a:lnTo>
                  <a:pt x="1745" y="0"/>
                </a:lnTo>
                <a:close/>
              </a:path>
            </a:pathLst>
          </a:custGeom>
          <a:solidFill>
            <a:srgbClr val="E2001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niCredit (Body)"/>
            </a:endParaRPr>
          </a:p>
        </p:txBody>
      </p:sp>
      <p:sp>
        <p:nvSpPr>
          <p:cNvPr id="17" name="Freeform 38">
            <a:extLst>
              <a:ext uri="{FF2B5EF4-FFF2-40B4-BE49-F238E27FC236}">
                <a16:creationId xmlns:a16="http://schemas.microsoft.com/office/drawing/2014/main" id="{74F9362A-04CB-48A8-B1CE-2AD19F82487F}"/>
              </a:ext>
            </a:extLst>
          </p:cNvPr>
          <p:cNvSpPr>
            <a:spLocks noEditPoints="1"/>
          </p:cNvSpPr>
          <p:nvPr/>
        </p:nvSpPr>
        <p:spPr bwMode="auto">
          <a:xfrm>
            <a:off x="4225822" y="1089158"/>
            <a:ext cx="411492" cy="294254"/>
          </a:xfrm>
          <a:custGeom>
            <a:avLst/>
            <a:gdLst>
              <a:gd name="T0" fmla="*/ 3137 w 3968"/>
              <a:gd name="T1" fmla="*/ 2284 h 2703"/>
              <a:gd name="T2" fmla="*/ 3087 w 3968"/>
              <a:gd name="T3" fmla="*/ 2309 h 2703"/>
              <a:gd name="T4" fmla="*/ 3052 w 3968"/>
              <a:gd name="T5" fmla="*/ 2351 h 2703"/>
              <a:gd name="T6" fmla="*/ 3040 w 3968"/>
              <a:gd name="T7" fmla="*/ 2407 h 2703"/>
              <a:gd name="T8" fmla="*/ 3052 w 3968"/>
              <a:gd name="T9" fmla="*/ 2463 h 2703"/>
              <a:gd name="T10" fmla="*/ 3087 w 3968"/>
              <a:gd name="T11" fmla="*/ 2507 h 2703"/>
              <a:gd name="T12" fmla="*/ 3137 w 3968"/>
              <a:gd name="T13" fmla="*/ 2531 h 2703"/>
              <a:gd name="T14" fmla="*/ 3195 w 3968"/>
              <a:gd name="T15" fmla="*/ 2531 h 2703"/>
              <a:gd name="T16" fmla="*/ 3245 w 3968"/>
              <a:gd name="T17" fmla="*/ 2507 h 2703"/>
              <a:gd name="T18" fmla="*/ 3280 w 3968"/>
              <a:gd name="T19" fmla="*/ 2463 h 2703"/>
              <a:gd name="T20" fmla="*/ 3293 w 3968"/>
              <a:gd name="T21" fmla="*/ 2407 h 2703"/>
              <a:gd name="T22" fmla="*/ 3280 w 3968"/>
              <a:gd name="T23" fmla="*/ 2351 h 2703"/>
              <a:gd name="T24" fmla="*/ 3245 w 3968"/>
              <a:gd name="T25" fmla="*/ 2309 h 2703"/>
              <a:gd name="T26" fmla="*/ 3195 w 3968"/>
              <a:gd name="T27" fmla="*/ 2284 h 2703"/>
              <a:gd name="T28" fmla="*/ 2887 w 3968"/>
              <a:gd name="T29" fmla="*/ 615 h 2703"/>
              <a:gd name="T30" fmla="*/ 3553 w 3968"/>
              <a:gd name="T31" fmla="*/ 1280 h 2703"/>
              <a:gd name="T32" fmla="*/ 2887 w 3968"/>
              <a:gd name="T33" fmla="*/ 1947 h 2703"/>
              <a:gd name="T34" fmla="*/ 2842 w 3968"/>
              <a:gd name="T35" fmla="*/ 1885 h 2703"/>
              <a:gd name="T36" fmla="*/ 2821 w 3968"/>
              <a:gd name="T37" fmla="*/ 1816 h 2703"/>
              <a:gd name="T38" fmla="*/ 2821 w 3968"/>
              <a:gd name="T39" fmla="*/ 1744 h 2703"/>
              <a:gd name="T40" fmla="*/ 2842 w 3968"/>
              <a:gd name="T41" fmla="*/ 1674 h 2703"/>
              <a:gd name="T42" fmla="*/ 2887 w 3968"/>
              <a:gd name="T43" fmla="*/ 1613 h 2703"/>
              <a:gd name="T44" fmla="*/ 868 w 3968"/>
              <a:gd name="T45" fmla="*/ 1398 h 2703"/>
              <a:gd name="T46" fmla="*/ 3102 w 3968"/>
              <a:gd name="T47" fmla="*/ 1162 h 2703"/>
              <a:gd name="T48" fmla="*/ 2862 w 3968"/>
              <a:gd name="T49" fmla="*/ 918 h 2703"/>
              <a:gd name="T50" fmla="*/ 2829 w 3968"/>
              <a:gd name="T51" fmla="*/ 852 h 2703"/>
              <a:gd name="T52" fmla="*/ 2818 w 3968"/>
              <a:gd name="T53" fmla="*/ 781 h 2703"/>
              <a:gd name="T54" fmla="*/ 2829 w 3968"/>
              <a:gd name="T55" fmla="*/ 709 h 2703"/>
              <a:gd name="T56" fmla="*/ 2862 w 3968"/>
              <a:gd name="T57" fmla="*/ 644 h 2703"/>
              <a:gd name="T58" fmla="*/ 0 w 3968"/>
              <a:gd name="T59" fmla="*/ 10 h 2703"/>
              <a:gd name="T60" fmla="*/ 1808 w 3968"/>
              <a:gd name="T61" fmla="*/ 13 h 2703"/>
              <a:gd name="T62" fmla="*/ 1884 w 3968"/>
              <a:gd name="T63" fmla="*/ 38 h 2703"/>
              <a:gd name="T64" fmla="*/ 1945 w 3968"/>
              <a:gd name="T65" fmla="*/ 84 h 2703"/>
              <a:gd name="T66" fmla="*/ 1992 w 3968"/>
              <a:gd name="T67" fmla="*/ 147 h 2703"/>
              <a:gd name="T68" fmla="*/ 2017 w 3968"/>
              <a:gd name="T69" fmla="*/ 222 h 2703"/>
              <a:gd name="T70" fmla="*/ 2019 w 3968"/>
              <a:gd name="T71" fmla="*/ 1050 h 2703"/>
              <a:gd name="T72" fmla="*/ 755 w 3968"/>
              <a:gd name="T73" fmla="*/ 1510 h 2703"/>
              <a:gd name="T74" fmla="*/ 2019 w 3968"/>
              <a:gd name="T75" fmla="*/ 2703 h 2703"/>
              <a:gd name="T76" fmla="*/ 212 w 3968"/>
              <a:gd name="T77" fmla="*/ 2699 h 2703"/>
              <a:gd name="T78" fmla="*/ 137 w 3968"/>
              <a:gd name="T79" fmla="*/ 2675 h 2703"/>
              <a:gd name="T80" fmla="*/ 74 w 3968"/>
              <a:gd name="T81" fmla="*/ 2629 h 2703"/>
              <a:gd name="T82" fmla="*/ 28 w 3968"/>
              <a:gd name="T83" fmla="*/ 2566 h 2703"/>
              <a:gd name="T84" fmla="*/ 4 w 3968"/>
              <a:gd name="T85" fmla="*/ 2491 h 2703"/>
              <a:gd name="T86" fmla="*/ 0 w 3968"/>
              <a:gd name="T87" fmla="*/ 10 h 2703"/>
              <a:gd name="T88" fmla="*/ 3968 w 3968"/>
              <a:gd name="T89" fmla="*/ 0 h 2703"/>
              <a:gd name="T90" fmla="*/ 3965 w 3968"/>
              <a:gd name="T91" fmla="*/ 2415 h 2703"/>
              <a:gd name="T92" fmla="*/ 3937 w 3968"/>
              <a:gd name="T93" fmla="*/ 2508 h 2703"/>
              <a:gd name="T94" fmla="*/ 3886 w 3968"/>
              <a:gd name="T95" fmla="*/ 2587 h 2703"/>
              <a:gd name="T96" fmla="*/ 3815 w 3968"/>
              <a:gd name="T97" fmla="*/ 2648 h 2703"/>
              <a:gd name="T98" fmla="*/ 3728 w 3968"/>
              <a:gd name="T99" fmla="*/ 2688 h 2703"/>
              <a:gd name="T100" fmla="*/ 3630 w 3968"/>
              <a:gd name="T101" fmla="*/ 2703 h 2703"/>
              <a:gd name="T102" fmla="*/ 2279 w 3968"/>
              <a:gd name="T103" fmla="*/ 1510 h 2703"/>
              <a:gd name="T104" fmla="*/ 2532 w 3968"/>
              <a:gd name="T105" fmla="*/ 2196 h 2703"/>
              <a:gd name="T106" fmla="*/ 3715 w 3968"/>
              <a:gd name="T107" fmla="*/ 338 h 2703"/>
              <a:gd name="T108" fmla="*/ 2532 w 3968"/>
              <a:gd name="T109" fmla="*/ 1050 h 2703"/>
              <a:gd name="T110" fmla="*/ 2279 w 3968"/>
              <a:gd name="T111" fmla="*/ 338 h 2703"/>
              <a:gd name="T112" fmla="*/ 2293 w 3968"/>
              <a:gd name="T113" fmla="*/ 240 h 2703"/>
              <a:gd name="T114" fmla="*/ 2333 w 3968"/>
              <a:gd name="T115" fmla="*/ 154 h 2703"/>
              <a:gd name="T116" fmla="*/ 2395 w 3968"/>
              <a:gd name="T117" fmla="*/ 84 h 2703"/>
              <a:gd name="T118" fmla="*/ 2475 w 3968"/>
              <a:gd name="T119" fmla="*/ 31 h 2703"/>
              <a:gd name="T120" fmla="*/ 2567 w 3968"/>
              <a:gd name="T121" fmla="*/ 4 h 2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68" h="2703">
                <a:moveTo>
                  <a:pt x="3166" y="2281"/>
                </a:moveTo>
                <a:lnTo>
                  <a:pt x="3137" y="2284"/>
                </a:lnTo>
                <a:lnTo>
                  <a:pt x="3110" y="2293"/>
                </a:lnTo>
                <a:lnTo>
                  <a:pt x="3087" y="2309"/>
                </a:lnTo>
                <a:lnTo>
                  <a:pt x="3067" y="2328"/>
                </a:lnTo>
                <a:lnTo>
                  <a:pt x="3052" y="2351"/>
                </a:lnTo>
                <a:lnTo>
                  <a:pt x="3042" y="2378"/>
                </a:lnTo>
                <a:lnTo>
                  <a:pt x="3040" y="2407"/>
                </a:lnTo>
                <a:lnTo>
                  <a:pt x="3042" y="2436"/>
                </a:lnTo>
                <a:lnTo>
                  <a:pt x="3052" y="2463"/>
                </a:lnTo>
                <a:lnTo>
                  <a:pt x="3067" y="2486"/>
                </a:lnTo>
                <a:lnTo>
                  <a:pt x="3087" y="2507"/>
                </a:lnTo>
                <a:lnTo>
                  <a:pt x="3110" y="2521"/>
                </a:lnTo>
                <a:lnTo>
                  <a:pt x="3137" y="2531"/>
                </a:lnTo>
                <a:lnTo>
                  <a:pt x="3166" y="2535"/>
                </a:lnTo>
                <a:lnTo>
                  <a:pt x="3195" y="2531"/>
                </a:lnTo>
                <a:lnTo>
                  <a:pt x="3222" y="2521"/>
                </a:lnTo>
                <a:lnTo>
                  <a:pt x="3245" y="2507"/>
                </a:lnTo>
                <a:lnTo>
                  <a:pt x="3265" y="2486"/>
                </a:lnTo>
                <a:lnTo>
                  <a:pt x="3280" y="2463"/>
                </a:lnTo>
                <a:lnTo>
                  <a:pt x="3290" y="2436"/>
                </a:lnTo>
                <a:lnTo>
                  <a:pt x="3293" y="2407"/>
                </a:lnTo>
                <a:lnTo>
                  <a:pt x="3290" y="2378"/>
                </a:lnTo>
                <a:lnTo>
                  <a:pt x="3280" y="2351"/>
                </a:lnTo>
                <a:lnTo>
                  <a:pt x="3265" y="2328"/>
                </a:lnTo>
                <a:lnTo>
                  <a:pt x="3245" y="2309"/>
                </a:lnTo>
                <a:lnTo>
                  <a:pt x="3222" y="2293"/>
                </a:lnTo>
                <a:lnTo>
                  <a:pt x="3195" y="2284"/>
                </a:lnTo>
                <a:lnTo>
                  <a:pt x="3166" y="2281"/>
                </a:lnTo>
                <a:close/>
                <a:moveTo>
                  <a:pt x="2887" y="615"/>
                </a:moveTo>
                <a:lnTo>
                  <a:pt x="3387" y="1114"/>
                </a:lnTo>
                <a:lnTo>
                  <a:pt x="3553" y="1280"/>
                </a:lnTo>
                <a:lnTo>
                  <a:pt x="3387" y="1447"/>
                </a:lnTo>
                <a:lnTo>
                  <a:pt x="2887" y="1947"/>
                </a:lnTo>
                <a:lnTo>
                  <a:pt x="2862" y="1918"/>
                </a:lnTo>
                <a:lnTo>
                  <a:pt x="2842" y="1885"/>
                </a:lnTo>
                <a:lnTo>
                  <a:pt x="2829" y="1851"/>
                </a:lnTo>
                <a:lnTo>
                  <a:pt x="2821" y="1816"/>
                </a:lnTo>
                <a:lnTo>
                  <a:pt x="2818" y="1779"/>
                </a:lnTo>
                <a:lnTo>
                  <a:pt x="2821" y="1744"/>
                </a:lnTo>
                <a:lnTo>
                  <a:pt x="2829" y="1708"/>
                </a:lnTo>
                <a:lnTo>
                  <a:pt x="2842" y="1674"/>
                </a:lnTo>
                <a:lnTo>
                  <a:pt x="2862" y="1642"/>
                </a:lnTo>
                <a:lnTo>
                  <a:pt x="2887" y="1613"/>
                </a:lnTo>
                <a:lnTo>
                  <a:pt x="3102" y="1398"/>
                </a:lnTo>
                <a:lnTo>
                  <a:pt x="868" y="1398"/>
                </a:lnTo>
                <a:lnTo>
                  <a:pt x="868" y="1162"/>
                </a:lnTo>
                <a:lnTo>
                  <a:pt x="3102" y="1162"/>
                </a:lnTo>
                <a:lnTo>
                  <a:pt x="2887" y="947"/>
                </a:lnTo>
                <a:lnTo>
                  <a:pt x="2862" y="918"/>
                </a:lnTo>
                <a:lnTo>
                  <a:pt x="2842" y="886"/>
                </a:lnTo>
                <a:lnTo>
                  <a:pt x="2829" y="852"/>
                </a:lnTo>
                <a:lnTo>
                  <a:pt x="2821" y="817"/>
                </a:lnTo>
                <a:lnTo>
                  <a:pt x="2818" y="781"/>
                </a:lnTo>
                <a:lnTo>
                  <a:pt x="2821" y="744"/>
                </a:lnTo>
                <a:lnTo>
                  <a:pt x="2829" y="709"/>
                </a:lnTo>
                <a:lnTo>
                  <a:pt x="2842" y="675"/>
                </a:lnTo>
                <a:lnTo>
                  <a:pt x="2862" y="644"/>
                </a:lnTo>
                <a:lnTo>
                  <a:pt x="2887" y="615"/>
                </a:lnTo>
                <a:close/>
                <a:moveTo>
                  <a:pt x="0" y="10"/>
                </a:moveTo>
                <a:lnTo>
                  <a:pt x="1767" y="10"/>
                </a:lnTo>
                <a:lnTo>
                  <a:pt x="1808" y="13"/>
                </a:lnTo>
                <a:lnTo>
                  <a:pt x="1847" y="23"/>
                </a:lnTo>
                <a:lnTo>
                  <a:pt x="1884" y="38"/>
                </a:lnTo>
                <a:lnTo>
                  <a:pt x="1916" y="58"/>
                </a:lnTo>
                <a:lnTo>
                  <a:pt x="1945" y="84"/>
                </a:lnTo>
                <a:lnTo>
                  <a:pt x="1971" y="113"/>
                </a:lnTo>
                <a:lnTo>
                  <a:pt x="1992" y="147"/>
                </a:lnTo>
                <a:lnTo>
                  <a:pt x="2007" y="183"/>
                </a:lnTo>
                <a:lnTo>
                  <a:pt x="2017" y="222"/>
                </a:lnTo>
                <a:lnTo>
                  <a:pt x="2019" y="262"/>
                </a:lnTo>
                <a:lnTo>
                  <a:pt x="2019" y="1050"/>
                </a:lnTo>
                <a:lnTo>
                  <a:pt x="755" y="1050"/>
                </a:lnTo>
                <a:lnTo>
                  <a:pt x="755" y="1510"/>
                </a:lnTo>
                <a:lnTo>
                  <a:pt x="2019" y="1510"/>
                </a:lnTo>
                <a:lnTo>
                  <a:pt x="2019" y="2703"/>
                </a:lnTo>
                <a:lnTo>
                  <a:pt x="252" y="2703"/>
                </a:lnTo>
                <a:lnTo>
                  <a:pt x="212" y="2699"/>
                </a:lnTo>
                <a:lnTo>
                  <a:pt x="172" y="2690"/>
                </a:lnTo>
                <a:lnTo>
                  <a:pt x="137" y="2675"/>
                </a:lnTo>
                <a:lnTo>
                  <a:pt x="103" y="2655"/>
                </a:lnTo>
                <a:lnTo>
                  <a:pt x="74" y="2629"/>
                </a:lnTo>
                <a:lnTo>
                  <a:pt x="48" y="2600"/>
                </a:lnTo>
                <a:lnTo>
                  <a:pt x="28" y="2566"/>
                </a:lnTo>
                <a:lnTo>
                  <a:pt x="13" y="2531"/>
                </a:lnTo>
                <a:lnTo>
                  <a:pt x="4" y="2491"/>
                </a:lnTo>
                <a:lnTo>
                  <a:pt x="0" y="2451"/>
                </a:lnTo>
                <a:lnTo>
                  <a:pt x="0" y="10"/>
                </a:lnTo>
                <a:close/>
                <a:moveTo>
                  <a:pt x="2617" y="0"/>
                </a:moveTo>
                <a:lnTo>
                  <a:pt x="3968" y="0"/>
                </a:lnTo>
                <a:lnTo>
                  <a:pt x="3968" y="2365"/>
                </a:lnTo>
                <a:lnTo>
                  <a:pt x="3965" y="2415"/>
                </a:lnTo>
                <a:lnTo>
                  <a:pt x="3954" y="2463"/>
                </a:lnTo>
                <a:lnTo>
                  <a:pt x="3937" y="2508"/>
                </a:lnTo>
                <a:lnTo>
                  <a:pt x="3914" y="2549"/>
                </a:lnTo>
                <a:lnTo>
                  <a:pt x="3886" y="2587"/>
                </a:lnTo>
                <a:lnTo>
                  <a:pt x="3852" y="2621"/>
                </a:lnTo>
                <a:lnTo>
                  <a:pt x="3815" y="2648"/>
                </a:lnTo>
                <a:lnTo>
                  <a:pt x="3773" y="2671"/>
                </a:lnTo>
                <a:lnTo>
                  <a:pt x="3728" y="2688"/>
                </a:lnTo>
                <a:lnTo>
                  <a:pt x="3680" y="2699"/>
                </a:lnTo>
                <a:lnTo>
                  <a:pt x="3630" y="2703"/>
                </a:lnTo>
                <a:lnTo>
                  <a:pt x="2279" y="2703"/>
                </a:lnTo>
                <a:lnTo>
                  <a:pt x="2279" y="1510"/>
                </a:lnTo>
                <a:lnTo>
                  <a:pt x="2532" y="1510"/>
                </a:lnTo>
                <a:lnTo>
                  <a:pt x="2532" y="2196"/>
                </a:lnTo>
                <a:lnTo>
                  <a:pt x="3715" y="2196"/>
                </a:lnTo>
                <a:lnTo>
                  <a:pt x="3715" y="338"/>
                </a:lnTo>
                <a:lnTo>
                  <a:pt x="2532" y="338"/>
                </a:lnTo>
                <a:lnTo>
                  <a:pt x="2532" y="1050"/>
                </a:lnTo>
                <a:lnTo>
                  <a:pt x="2279" y="1050"/>
                </a:lnTo>
                <a:lnTo>
                  <a:pt x="2279" y="338"/>
                </a:lnTo>
                <a:lnTo>
                  <a:pt x="2282" y="288"/>
                </a:lnTo>
                <a:lnTo>
                  <a:pt x="2293" y="240"/>
                </a:lnTo>
                <a:lnTo>
                  <a:pt x="2310" y="195"/>
                </a:lnTo>
                <a:lnTo>
                  <a:pt x="2333" y="154"/>
                </a:lnTo>
                <a:lnTo>
                  <a:pt x="2362" y="116"/>
                </a:lnTo>
                <a:lnTo>
                  <a:pt x="2395" y="84"/>
                </a:lnTo>
                <a:lnTo>
                  <a:pt x="2433" y="55"/>
                </a:lnTo>
                <a:lnTo>
                  <a:pt x="2475" y="31"/>
                </a:lnTo>
                <a:lnTo>
                  <a:pt x="2520" y="15"/>
                </a:lnTo>
                <a:lnTo>
                  <a:pt x="2567" y="4"/>
                </a:lnTo>
                <a:lnTo>
                  <a:pt x="2617" y="0"/>
                </a:lnTo>
                <a:close/>
              </a:path>
            </a:pathLst>
          </a:custGeom>
          <a:solidFill>
            <a:srgbClr val="E2001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niCredit (Body)"/>
            </a:endParaRPr>
          </a:p>
        </p:txBody>
      </p:sp>
      <p:sp>
        <p:nvSpPr>
          <p:cNvPr id="31" name="TextBox 91">
            <a:extLst>
              <a:ext uri="{FF2B5EF4-FFF2-40B4-BE49-F238E27FC236}">
                <a16:creationId xmlns:a16="http://schemas.microsoft.com/office/drawing/2014/main" id="{1539BACB-F92A-4A80-9D02-2B6109925C4A}"/>
              </a:ext>
            </a:extLst>
          </p:cNvPr>
          <p:cNvSpPr txBox="1"/>
          <p:nvPr/>
        </p:nvSpPr>
        <p:spPr>
          <a:xfrm>
            <a:off x="458505" y="881252"/>
            <a:ext cx="3448101" cy="773809"/>
          </a:xfrm>
          <a:prstGeom prst="round2DiagRect">
            <a:avLst/>
          </a:prstGeom>
          <a:solidFill>
            <a:srgbClr val="E2001A"/>
          </a:solidFill>
        </p:spPr>
        <p:txBody>
          <a:bodyPr wrap="square" lIns="108000" tIns="72000" rIns="108000" bIns="72000" rtlCol="0">
            <a:spAutoFit/>
          </a:bodyPr>
          <a:lstStyle/>
          <a:p>
            <a:r>
              <a:rPr lang="hu-HU" sz="1800" b="1" dirty="0">
                <a:solidFill>
                  <a:schemeClr val="bg1"/>
                </a:solidFill>
              </a:rPr>
              <a:t>Miért van szükség felújításokra, fejlesztésekre, beruházásokra?</a:t>
            </a:r>
          </a:p>
        </p:txBody>
      </p:sp>
      <p:sp>
        <p:nvSpPr>
          <p:cNvPr id="33" name="Rectangle: Diagonal Corners Rounded 114">
            <a:extLst>
              <a:ext uri="{FF2B5EF4-FFF2-40B4-BE49-F238E27FC236}">
                <a16:creationId xmlns:a16="http://schemas.microsoft.com/office/drawing/2014/main" id="{6F6751E9-0781-4A0F-B36F-81DD69C7B88B}"/>
              </a:ext>
            </a:extLst>
          </p:cNvPr>
          <p:cNvSpPr/>
          <p:nvPr/>
        </p:nvSpPr>
        <p:spPr>
          <a:xfrm>
            <a:off x="4944473" y="834809"/>
            <a:ext cx="4022163" cy="2173894"/>
          </a:xfrm>
          <a:prstGeom prst="round2DiagRect">
            <a:avLst>
              <a:gd name="adj1" fmla="val 4720"/>
              <a:gd name="adj2" fmla="val 0"/>
            </a:avLst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defTabSz="685766">
              <a:lnSpc>
                <a:spcPts val="1500"/>
              </a:lnSpc>
              <a:defRPr/>
            </a:pPr>
            <a:endParaRPr lang="en-GB" sz="1600" b="1">
              <a:solidFill>
                <a:srgbClr val="00AFD0"/>
              </a:solidFill>
              <a:latin typeface="UniCredit (Body)"/>
            </a:endParaRPr>
          </a:p>
        </p:txBody>
      </p:sp>
      <p:cxnSp>
        <p:nvCxnSpPr>
          <p:cNvPr id="34" name="Connettore diritto 208">
            <a:extLst>
              <a:ext uri="{FF2B5EF4-FFF2-40B4-BE49-F238E27FC236}">
                <a16:creationId xmlns:a16="http://schemas.microsoft.com/office/drawing/2014/main" id="{035F3499-3939-43D9-9243-FA002265FB77}"/>
              </a:ext>
            </a:extLst>
          </p:cNvPr>
          <p:cNvCxnSpPr>
            <a:cxnSpLocks/>
          </p:cNvCxnSpPr>
          <p:nvPr/>
        </p:nvCxnSpPr>
        <p:spPr>
          <a:xfrm flipH="1" flipV="1">
            <a:off x="5136954" y="3083331"/>
            <a:ext cx="2762" cy="38078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diritto 208">
            <a:extLst>
              <a:ext uri="{FF2B5EF4-FFF2-40B4-BE49-F238E27FC236}">
                <a16:creationId xmlns:a16="http://schemas.microsoft.com/office/drawing/2014/main" id="{8A9254DD-A955-45E7-B7C3-37139C91A77A}"/>
              </a:ext>
            </a:extLst>
          </p:cNvPr>
          <p:cNvCxnSpPr>
            <a:cxnSpLocks/>
          </p:cNvCxnSpPr>
          <p:nvPr/>
        </p:nvCxnSpPr>
        <p:spPr>
          <a:xfrm flipH="1" flipV="1">
            <a:off x="5694425" y="3030593"/>
            <a:ext cx="2762" cy="38078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11">
            <a:extLst>
              <a:ext uri="{FF2B5EF4-FFF2-40B4-BE49-F238E27FC236}">
                <a16:creationId xmlns:a16="http://schemas.microsoft.com/office/drawing/2014/main" id="{9809B79C-BB83-4AE7-9B2F-D24AED44770A}"/>
              </a:ext>
            </a:extLst>
          </p:cNvPr>
          <p:cNvSpPr txBox="1">
            <a:spLocks/>
          </p:cNvSpPr>
          <p:nvPr/>
        </p:nvSpPr>
        <p:spPr>
          <a:xfrm>
            <a:off x="4949825" y="825244"/>
            <a:ext cx="1600766" cy="312964"/>
          </a:xfrm>
          <a:prstGeom prst="round2DiagRect">
            <a:avLst>
              <a:gd name="adj1" fmla="val 32273"/>
              <a:gd name="adj2" fmla="val 0"/>
            </a:avLst>
          </a:prstGeom>
          <a:solidFill>
            <a:srgbClr val="E2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5000" rtlCol="0" anchor="ctr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niCredit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hu-HU" dirty="0">
                <a:latin typeface="UniCredit (Body)"/>
              </a:rPr>
              <a:t>Érvek, válaszok</a:t>
            </a:r>
            <a:endParaRPr lang="en-GB" dirty="0">
              <a:latin typeface="UniCredit (Body)"/>
            </a:endParaRPr>
          </a:p>
        </p:txBody>
      </p:sp>
      <p:cxnSp>
        <p:nvCxnSpPr>
          <p:cNvPr id="37" name="Straight Connector 42">
            <a:extLst>
              <a:ext uri="{FF2B5EF4-FFF2-40B4-BE49-F238E27FC236}">
                <a16:creationId xmlns:a16="http://schemas.microsoft.com/office/drawing/2014/main" id="{E47A7094-936E-47DC-9FC1-8AD4D152677B}"/>
              </a:ext>
            </a:extLst>
          </p:cNvPr>
          <p:cNvCxnSpPr>
            <a:cxnSpLocks/>
            <a:stCxn id="40" idx="4"/>
            <a:endCxn id="46" idx="0"/>
          </p:cNvCxnSpPr>
          <p:nvPr/>
        </p:nvCxnSpPr>
        <p:spPr>
          <a:xfrm flipH="1">
            <a:off x="5256948" y="1383412"/>
            <a:ext cx="4977" cy="1406802"/>
          </a:xfrm>
          <a:prstGeom prst="line">
            <a:avLst/>
          </a:prstGeom>
          <a:noFill/>
          <a:ln w="25400" cap="rnd"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38" name="Group 3">
            <a:extLst>
              <a:ext uri="{FF2B5EF4-FFF2-40B4-BE49-F238E27FC236}">
                <a16:creationId xmlns:a16="http://schemas.microsoft.com/office/drawing/2014/main" id="{7C91793F-8A38-4FA5-B168-8575441A7E2F}"/>
              </a:ext>
            </a:extLst>
          </p:cNvPr>
          <p:cNvGrpSpPr/>
          <p:nvPr/>
        </p:nvGrpSpPr>
        <p:grpSpPr>
          <a:xfrm>
            <a:off x="5147300" y="1181190"/>
            <a:ext cx="3819336" cy="430887"/>
            <a:chOff x="5671622" y="1625473"/>
            <a:chExt cx="3053186" cy="430887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444BDE5-820C-409A-AED0-84AB9FD699FC}"/>
                </a:ext>
              </a:extLst>
            </p:cNvPr>
            <p:cNvSpPr txBox="1"/>
            <p:nvPr/>
          </p:nvSpPr>
          <p:spPr>
            <a:xfrm>
              <a:off x="5713306" y="1625473"/>
              <a:ext cx="3011502" cy="430887"/>
            </a:xfrm>
            <a:prstGeom prst="rect">
              <a:avLst/>
            </a:prstGeom>
            <a:noFill/>
          </p:spPr>
          <p:txBody>
            <a:bodyPr wrap="square" lIns="243000" tIns="0" rIns="0" bIns="0" rtlCol="0">
              <a:spAutoFit/>
            </a:bodyPr>
            <a:lstStyle/>
            <a:p>
              <a:r>
                <a:rPr lang="hu-HU" sz="1400" dirty="0"/>
                <a:t>A növekvő energiaárak (gáz, áram) / energetikai beruházás, fejlesztés</a:t>
              </a:r>
            </a:p>
          </p:txBody>
        </p:sp>
        <p:sp>
          <p:nvSpPr>
            <p:cNvPr id="40" name="Oval 43">
              <a:extLst>
                <a:ext uri="{FF2B5EF4-FFF2-40B4-BE49-F238E27FC236}">
                  <a16:creationId xmlns:a16="http://schemas.microsoft.com/office/drawing/2014/main" id="{396FA658-FD42-4611-85FB-00CE59DDD6C3}"/>
                </a:ext>
              </a:extLst>
            </p:cNvPr>
            <p:cNvSpPr/>
            <p:nvPr/>
          </p:nvSpPr>
          <p:spPr>
            <a:xfrm>
              <a:off x="5671622" y="1644949"/>
              <a:ext cx="183262" cy="182746"/>
            </a:xfrm>
            <a:prstGeom prst="ellipse">
              <a:avLst/>
            </a:prstGeom>
            <a:solidFill>
              <a:srgbClr val="E200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35000" rtlCol="0" anchor="ctr">
              <a:noAutofit/>
            </a:bodyPr>
            <a:lstStyle/>
            <a:p>
              <a:endParaRPr lang="en-GB" sz="1400">
                <a:solidFill>
                  <a:schemeClr val="bg1"/>
                </a:solidFill>
                <a:latin typeface="UniCredit (Body)"/>
              </a:endParaRPr>
            </a:p>
          </p:txBody>
        </p:sp>
      </p:grpSp>
      <p:grpSp>
        <p:nvGrpSpPr>
          <p:cNvPr id="41" name="Group 55">
            <a:extLst>
              <a:ext uri="{FF2B5EF4-FFF2-40B4-BE49-F238E27FC236}">
                <a16:creationId xmlns:a16="http://schemas.microsoft.com/office/drawing/2014/main" id="{0DE56895-0F41-4260-9748-55614E6DB83A}"/>
              </a:ext>
            </a:extLst>
          </p:cNvPr>
          <p:cNvGrpSpPr/>
          <p:nvPr/>
        </p:nvGrpSpPr>
        <p:grpSpPr>
          <a:xfrm>
            <a:off x="5158532" y="1969453"/>
            <a:ext cx="3897582" cy="215444"/>
            <a:chOff x="5671622" y="1625473"/>
            <a:chExt cx="3359126" cy="215444"/>
          </a:xfrm>
        </p:grpSpPr>
        <p:sp>
          <p:nvSpPr>
            <p:cNvPr id="42" name="TextBox 56">
              <a:extLst>
                <a:ext uri="{FF2B5EF4-FFF2-40B4-BE49-F238E27FC236}">
                  <a16:creationId xmlns:a16="http://schemas.microsoft.com/office/drawing/2014/main" id="{8665EC87-5216-4BE1-AD52-A27B89067012}"/>
                </a:ext>
              </a:extLst>
            </p:cNvPr>
            <p:cNvSpPr txBox="1"/>
            <p:nvPr/>
          </p:nvSpPr>
          <p:spPr>
            <a:xfrm>
              <a:off x="5713306" y="1625473"/>
              <a:ext cx="3317442" cy="215444"/>
            </a:xfrm>
            <a:prstGeom prst="rect">
              <a:avLst/>
            </a:prstGeom>
            <a:noFill/>
          </p:spPr>
          <p:txBody>
            <a:bodyPr wrap="square" lIns="243000" tIns="0" rIns="0" bIns="0" rtlCol="0">
              <a:spAutoFit/>
            </a:bodyPr>
            <a:lstStyle/>
            <a:p>
              <a:r>
                <a:rPr lang="hu-HU" sz="1400" dirty="0"/>
                <a:t>A közös költség szinten tartása miatt</a:t>
              </a:r>
            </a:p>
          </p:txBody>
        </p:sp>
        <p:sp>
          <p:nvSpPr>
            <p:cNvPr id="43" name="Oval 57">
              <a:extLst>
                <a:ext uri="{FF2B5EF4-FFF2-40B4-BE49-F238E27FC236}">
                  <a16:creationId xmlns:a16="http://schemas.microsoft.com/office/drawing/2014/main" id="{4C4F29BB-376E-40C0-8BC1-2E6D49674A40}"/>
                </a:ext>
              </a:extLst>
            </p:cNvPr>
            <p:cNvSpPr/>
            <p:nvPr/>
          </p:nvSpPr>
          <p:spPr>
            <a:xfrm>
              <a:off x="5671622" y="1638695"/>
              <a:ext cx="189000" cy="189000"/>
            </a:xfrm>
            <a:prstGeom prst="ellipse">
              <a:avLst/>
            </a:prstGeom>
            <a:solidFill>
              <a:srgbClr val="E200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35000" rtlCol="0" anchor="ctr">
              <a:noAutofit/>
            </a:bodyPr>
            <a:lstStyle/>
            <a:p>
              <a:endParaRPr lang="en-GB" sz="1400">
                <a:solidFill>
                  <a:schemeClr val="bg1"/>
                </a:solidFill>
                <a:latin typeface="UniCredit (Body)"/>
              </a:endParaRPr>
            </a:p>
          </p:txBody>
        </p:sp>
      </p:grpSp>
      <p:grpSp>
        <p:nvGrpSpPr>
          <p:cNvPr id="44" name="Group 58">
            <a:extLst>
              <a:ext uri="{FF2B5EF4-FFF2-40B4-BE49-F238E27FC236}">
                <a16:creationId xmlns:a16="http://schemas.microsoft.com/office/drawing/2014/main" id="{AB944129-ABE0-45AA-83FF-DA19C03C4C09}"/>
              </a:ext>
            </a:extLst>
          </p:cNvPr>
          <p:cNvGrpSpPr/>
          <p:nvPr/>
        </p:nvGrpSpPr>
        <p:grpSpPr>
          <a:xfrm>
            <a:off x="5147300" y="2776992"/>
            <a:ext cx="2324668" cy="215444"/>
            <a:chOff x="5671622" y="1625473"/>
            <a:chExt cx="2003512" cy="215444"/>
          </a:xfrm>
        </p:grpSpPr>
        <p:sp>
          <p:nvSpPr>
            <p:cNvPr id="45" name="TextBox 59">
              <a:extLst>
                <a:ext uri="{FF2B5EF4-FFF2-40B4-BE49-F238E27FC236}">
                  <a16:creationId xmlns:a16="http://schemas.microsoft.com/office/drawing/2014/main" id="{99DED0C2-50C7-4EF2-89EF-18A730A755E3}"/>
                </a:ext>
              </a:extLst>
            </p:cNvPr>
            <p:cNvSpPr txBox="1"/>
            <p:nvPr/>
          </p:nvSpPr>
          <p:spPr>
            <a:xfrm>
              <a:off x="5713306" y="1625473"/>
              <a:ext cx="1961828" cy="215444"/>
            </a:xfrm>
            <a:prstGeom prst="rect">
              <a:avLst/>
            </a:prstGeom>
            <a:noFill/>
          </p:spPr>
          <p:txBody>
            <a:bodyPr wrap="square" lIns="243000" tIns="0" rIns="0" bIns="0" rtlCol="0">
              <a:spAutoFit/>
            </a:bodyPr>
            <a:lstStyle/>
            <a:p>
              <a:r>
                <a:rPr lang="hu-HU" sz="1400" dirty="0"/>
                <a:t>Befektetés a jövőbe</a:t>
              </a:r>
            </a:p>
          </p:txBody>
        </p:sp>
        <p:sp>
          <p:nvSpPr>
            <p:cNvPr id="46" name="Oval 60">
              <a:extLst>
                <a:ext uri="{FF2B5EF4-FFF2-40B4-BE49-F238E27FC236}">
                  <a16:creationId xmlns:a16="http://schemas.microsoft.com/office/drawing/2014/main" id="{A6960289-8783-4EA0-A2F8-513FD8161E41}"/>
                </a:ext>
              </a:extLst>
            </p:cNvPr>
            <p:cNvSpPr/>
            <p:nvPr/>
          </p:nvSpPr>
          <p:spPr>
            <a:xfrm>
              <a:off x="5671622" y="1638695"/>
              <a:ext cx="189000" cy="189000"/>
            </a:xfrm>
            <a:prstGeom prst="ellipse">
              <a:avLst/>
            </a:prstGeom>
            <a:solidFill>
              <a:srgbClr val="E200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35000" rtlCol="0" anchor="ctr">
              <a:noAutofit/>
            </a:bodyPr>
            <a:lstStyle/>
            <a:p>
              <a:endParaRPr lang="en-GB" sz="1400">
                <a:solidFill>
                  <a:schemeClr val="bg1"/>
                </a:solidFill>
                <a:latin typeface="UniCredit (Body)"/>
              </a:endParaRPr>
            </a:p>
          </p:txBody>
        </p:sp>
      </p:grpSp>
      <p:grpSp>
        <p:nvGrpSpPr>
          <p:cNvPr id="47" name="Group 79">
            <a:extLst>
              <a:ext uri="{FF2B5EF4-FFF2-40B4-BE49-F238E27FC236}">
                <a16:creationId xmlns:a16="http://schemas.microsoft.com/office/drawing/2014/main" id="{71D06043-CCC4-4EE9-8BA4-EE092B343F03}"/>
              </a:ext>
            </a:extLst>
          </p:cNvPr>
          <p:cNvGrpSpPr/>
          <p:nvPr/>
        </p:nvGrpSpPr>
        <p:grpSpPr>
          <a:xfrm>
            <a:off x="5158533" y="2294803"/>
            <a:ext cx="3808104" cy="430887"/>
            <a:chOff x="5671622" y="1625472"/>
            <a:chExt cx="3282009" cy="430887"/>
          </a:xfrm>
        </p:grpSpPr>
        <p:sp>
          <p:nvSpPr>
            <p:cNvPr id="48" name="TextBox 80">
              <a:extLst>
                <a:ext uri="{FF2B5EF4-FFF2-40B4-BE49-F238E27FC236}">
                  <a16:creationId xmlns:a16="http://schemas.microsoft.com/office/drawing/2014/main" id="{58D3E45A-A268-4E44-B11B-993EBD9E5704}"/>
                </a:ext>
              </a:extLst>
            </p:cNvPr>
            <p:cNvSpPr txBox="1"/>
            <p:nvPr/>
          </p:nvSpPr>
          <p:spPr>
            <a:xfrm>
              <a:off x="5713306" y="1625472"/>
              <a:ext cx="3240325" cy="430887"/>
            </a:xfrm>
            <a:prstGeom prst="rect">
              <a:avLst/>
            </a:prstGeom>
            <a:noFill/>
          </p:spPr>
          <p:txBody>
            <a:bodyPr wrap="square" lIns="243000" tIns="0" rIns="0" bIns="0" rtlCol="0">
              <a:spAutoFit/>
            </a:bodyPr>
            <a:lstStyle/>
            <a:p>
              <a:r>
                <a:rPr lang="hu-HU" sz="1400" dirty="0"/>
                <a:t>Kulturált közös helységek, biztonságos környezet kialakítása</a:t>
              </a:r>
            </a:p>
          </p:txBody>
        </p:sp>
        <p:sp>
          <p:nvSpPr>
            <p:cNvPr id="49" name="Oval 81">
              <a:extLst>
                <a:ext uri="{FF2B5EF4-FFF2-40B4-BE49-F238E27FC236}">
                  <a16:creationId xmlns:a16="http://schemas.microsoft.com/office/drawing/2014/main" id="{99FB0852-1AC3-4BED-83FD-45273E2B2A1D}"/>
                </a:ext>
              </a:extLst>
            </p:cNvPr>
            <p:cNvSpPr/>
            <p:nvPr/>
          </p:nvSpPr>
          <p:spPr>
            <a:xfrm>
              <a:off x="5671622" y="1638695"/>
              <a:ext cx="189000" cy="189000"/>
            </a:xfrm>
            <a:prstGeom prst="ellipse">
              <a:avLst/>
            </a:prstGeom>
            <a:solidFill>
              <a:srgbClr val="E200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35000" rtlCol="0" anchor="ctr">
              <a:noAutofit/>
            </a:bodyPr>
            <a:lstStyle/>
            <a:p>
              <a:endParaRPr lang="en-GB" sz="1400">
                <a:solidFill>
                  <a:schemeClr val="bg1"/>
                </a:solidFill>
                <a:latin typeface="UniCredit (Body)"/>
              </a:endParaRPr>
            </a:p>
          </p:txBody>
        </p:sp>
      </p:grpSp>
      <p:grpSp>
        <p:nvGrpSpPr>
          <p:cNvPr id="50" name="Group 82">
            <a:extLst>
              <a:ext uri="{FF2B5EF4-FFF2-40B4-BE49-F238E27FC236}">
                <a16:creationId xmlns:a16="http://schemas.microsoft.com/office/drawing/2014/main" id="{7CEAE7F4-00E4-47A4-BA49-AFB8E8F6773A}"/>
              </a:ext>
            </a:extLst>
          </p:cNvPr>
          <p:cNvGrpSpPr/>
          <p:nvPr/>
        </p:nvGrpSpPr>
        <p:grpSpPr>
          <a:xfrm>
            <a:off x="5158532" y="1655061"/>
            <a:ext cx="3164559" cy="215444"/>
            <a:chOff x="5671622" y="1625473"/>
            <a:chExt cx="2727371" cy="215444"/>
          </a:xfrm>
        </p:grpSpPr>
        <p:sp>
          <p:nvSpPr>
            <p:cNvPr id="51" name="TextBox 85">
              <a:extLst>
                <a:ext uri="{FF2B5EF4-FFF2-40B4-BE49-F238E27FC236}">
                  <a16:creationId xmlns:a16="http://schemas.microsoft.com/office/drawing/2014/main" id="{2E98D7E6-F3FD-4018-BF53-95207291EFAC}"/>
                </a:ext>
              </a:extLst>
            </p:cNvPr>
            <p:cNvSpPr txBox="1"/>
            <p:nvPr/>
          </p:nvSpPr>
          <p:spPr>
            <a:xfrm>
              <a:off x="5713306" y="1625473"/>
              <a:ext cx="2685687" cy="215444"/>
            </a:xfrm>
            <a:prstGeom prst="rect">
              <a:avLst/>
            </a:prstGeom>
            <a:noFill/>
          </p:spPr>
          <p:txBody>
            <a:bodyPr wrap="square" lIns="243000" tIns="0" rIns="0" bIns="0" rtlCol="0">
              <a:spAutoFit/>
            </a:bodyPr>
            <a:lstStyle/>
            <a:p>
              <a:r>
                <a:rPr lang="hu-HU" sz="1400" dirty="0"/>
                <a:t>Értéknövelés / állagmegóvás</a:t>
              </a:r>
            </a:p>
          </p:txBody>
        </p:sp>
        <p:sp>
          <p:nvSpPr>
            <p:cNvPr id="52" name="Oval 92">
              <a:extLst>
                <a:ext uri="{FF2B5EF4-FFF2-40B4-BE49-F238E27FC236}">
                  <a16:creationId xmlns:a16="http://schemas.microsoft.com/office/drawing/2014/main" id="{61E00678-8F19-4D05-BA99-DDB1E0E0AF2F}"/>
                </a:ext>
              </a:extLst>
            </p:cNvPr>
            <p:cNvSpPr/>
            <p:nvPr/>
          </p:nvSpPr>
          <p:spPr>
            <a:xfrm>
              <a:off x="5671622" y="1638695"/>
              <a:ext cx="189000" cy="189000"/>
            </a:xfrm>
            <a:prstGeom prst="ellipse">
              <a:avLst/>
            </a:prstGeom>
            <a:solidFill>
              <a:srgbClr val="E200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35000" rtlCol="0" anchor="ctr">
              <a:noAutofit/>
            </a:bodyPr>
            <a:lstStyle/>
            <a:p>
              <a:endParaRPr lang="en-GB" sz="1400">
                <a:solidFill>
                  <a:schemeClr val="bg1"/>
                </a:solidFill>
                <a:latin typeface="UniCredit (Body)"/>
              </a:endParaRPr>
            </a:p>
          </p:txBody>
        </p:sp>
      </p:grpSp>
      <p:sp>
        <p:nvSpPr>
          <p:cNvPr id="56" name="TextBox 91">
            <a:extLst>
              <a:ext uri="{FF2B5EF4-FFF2-40B4-BE49-F238E27FC236}">
                <a16:creationId xmlns:a16="http://schemas.microsoft.com/office/drawing/2014/main" id="{A80C4D50-B8B4-46FC-823D-9C5AAD8FE7FD}"/>
              </a:ext>
            </a:extLst>
          </p:cNvPr>
          <p:cNvSpPr txBox="1"/>
          <p:nvPr/>
        </p:nvSpPr>
        <p:spPr>
          <a:xfrm>
            <a:off x="458825" y="2362321"/>
            <a:ext cx="1265788" cy="1374621"/>
          </a:xfrm>
          <a:prstGeom prst="round2DiagRect">
            <a:avLst/>
          </a:prstGeom>
          <a:solidFill>
            <a:srgbClr val="E2001A"/>
          </a:solidFill>
        </p:spPr>
        <p:txBody>
          <a:bodyPr wrap="square" lIns="108000" tIns="72000" rIns="108000" bIns="72000" rtlCol="0">
            <a:spAutoFit/>
          </a:bodyPr>
          <a:lstStyle/>
          <a:p>
            <a:pPr algn="ctr"/>
            <a:r>
              <a:rPr lang="hu-HU" sz="1800" b="1" dirty="0">
                <a:solidFill>
                  <a:schemeClr val="bg1"/>
                </a:solidFill>
              </a:rPr>
              <a:t>Mekkora összegre van szükség?</a:t>
            </a:r>
          </a:p>
        </p:txBody>
      </p:sp>
      <p:sp>
        <p:nvSpPr>
          <p:cNvPr id="58" name="Rectangle: Diagonal Corners Rounded 114">
            <a:extLst>
              <a:ext uri="{FF2B5EF4-FFF2-40B4-BE49-F238E27FC236}">
                <a16:creationId xmlns:a16="http://schemas.microsoft.com/office/drawing/2014/main" id="{36CA153C-029A-466F-92C8-FBC1DCE5CCD1}"/>
              </a:ext>
            </a:extLst>
          </p:cNvPr>
          <p:cNvSpPr/>
          <p:nvPr/>
        </p:nvSpPr>
        <p:spPr>
          <a:xfrm>
            <a:off x="2083596" y="3123107"/>
            <a:ext cx="5913920" cy="1797754"/>
          </a:xfrm>
          <a:prstGeom prst="round2DiagRect">
            <a:avLst>
              <a:gd name="adj1" fmla="val 4720"/>
              <a:gd name="adj2" fmla="val 0"/>
            </a:avLst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defTabSz="685766">
              <a:lnSpc>
                <a:spcPts val="1500"/>
              </a:lnSpc>
              <a:defRPr/>
            </a:pPr>
            <a:endParaRPr lang="en-GB" sz="1600" b="1">
              <a:solidFill>
                <a:srgbClr val="00AFD0"/>
              </a:solidFill>
              <a:latin typeface="UniCredit (Body)"/>
            </a:endParaRPr>
          </a:p>
        </p:txBody>
      </p:sp>
      <p:sp>
        <p:nvSpPr>
          <p:cNvPr id="59" name="Text Placeholder 11">
            <a:extLst>
              <a:ext uri="{FF2B5EF4-FFF2-40B4-BE49-F238E27FC236}">
                <a16:creationId xmlns:a16="http://schemas.microsoft.com/office/drawing/2014/main" id="{1DD7FB32-8AFE-48FD-9E39-2D4E7ACD0AB7}"/>
              </a:ext>
            </a:extLst>
          </p:cNvPr>
          <p:cNvSpPr txBox="1">
            <a:spLocks/>
          </p:cNvSpPr>
          <p:nvPr/>
        </p:nvSpPr>
        <p:spPr>
          <a:xfrm>
            <a:off x="2090225" y="3126125"/>
            <a:ext cx="1460806" cy="312964"/>
          </a:xfrm>
          <a:prstGeom prst="round2DiagRect">
            <a:avLst>
              <a:gd name="adj1" fmla="val 32273"/>
              <a:gd name="adj2" fmla="val 0"/>
            </a:avLst>
          </a:prstGeom>
          <a:solidFill>
            <a:srgbClr val="E2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5000" rtlCol="0" anchor="ctr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niCredit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hu-HU" dirty="0">
                <a:latin typeface="UniCredit (Body)"/>
              </a:rPr>
              <a:t>Érvek, válaszok</a:t>
            </a:r>
            <a:endParaRPr lang="en-GB" dirty="0">
              <a:latin typeface="UniCredit (Body)"/>
            </a:endParaRPr>
          </a:p>
        </p:txBody>
      </p:sp>
      <p:cxnSp>
        <p:nvCxnSpPr>
          <p:cNvPr id="60" name="Straight Connector 42">
            <a:extLst>
              <a:ext uri="{FF2B5EF4-FFF2-40B4-BE49-F238E27FC236}">
                <a16:creationId xmlns:a16="http://schemas.microsoft.com/office/drawing/2014/main" id="{D77ABAA9-8434-4137-97C0-C16A03FC4230}"/>
              </a:ext>
            </a:extLst>
          </p:cNvPr>
          <p:cNvCxnSpPr>
            <a:cxnSpLocks/>
            <a:stCxn id="63" idx="4"/>
            <a:endCxn id="69" idx="0"/>
          </p:cNvCxnSpPr>
          <p:nvPr/>
        </p:nvCxnSpPr>
        <p:spPr>
          <a:xfrm>
            <a:off x="2363272" y="3707853"/>
            <a:ext cx="4508" cy="991427"/>
          </a:xfrm>
          <a:prstGeom prst="line">
            <a:avLst/>
          </a:prstGeom>
          <a:noFill/>
          <a:ln w="25400" cap="rnd"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61" name="Group 3">
            <a:extLst>
              <a:ext uri="{FF2B5EF4-FFF2-40B4-BE49-F238E27FC236}">
                <a16:creationId xmlns:a16="http://schemas.microsoft.com/office/drawing/2014/main" id="{9323B674-7F79-4DB2-B9F4-D7B87366F819}"/>
              </a:ext>
            </a:extLst>
          </p:cNvPr>
          <p:cNvGrpSpPr/>
          <p:nvPr/>
        </p:nvGrpSpPr>
        <p:grpSpPr>
          <a:xfrm>
            <a:off x="2264483" y="3505631"/>
            <a:ext cx="5469658" cy="215444"/>
            <a:chOff x="5671622" y="1625473"/>
            <a:chExt cx="5073347" cy="215444"/>
          </a:xfrm>
        </p:grpSpPr>
        <p:sp>
          <p:nvSpPr>
            <p:cNvPr id="62" name="TextBox 38">
              <a:extLst>
                <a:ext uri="{FF2B5EF4-FFF2-40B4-BE49-F238E27FC236}">
                  <a16:creationId xmlns:a16="http://schemas.microsoft.com/office/drawing/2014/main" id="{6E18828B-369E-47D3-97C4-767E57117626}"/>
                </a:ext>
              </a:extLst>
            </p:cNvPr>
            <p:cNvSpPr txBox="1"/>
            <p:nvPr/>
          </p:nvSpPr>
          <p:spPr>
            <a:xfrm>
              <a:off x="5713306" y="1625473"/>
              <a:ext cx="5031663" cy="215444"/>
            </a:xfrm>
            <a:prstGeom prst="rect">
              <a:avLst/>
            </a:prstGeom>
            <a:noFill/>
          </p:spPr>
          <p:txBody>
            <a:bodyPr wrap="square" lIns="243000" tIns="0" rIns="0" bIns="0" rtlCol="0">
              <a:spAutoFit/>
            </a:bodyPr>
            <a:lstStyle/>
            <a:p>
              <a:r>
                <a:rPr lang="hu-HU" sz="1400" dirty="0">
                  <a:latin typeface="UniCredit (Body)"/>
                  <a:cs typeface="Arial" panose="020B0604020202020204" pitchFamily="34" charset="0"/>
                </a:rPr>
                <a:t>Gondolkozzunk hosszú távon, csak a minimumot/szükségest végezzük el?</a:t>
              </a:r>
            </a:p>
          </p:txBody>
        </p:sp>
        <p:sp>
          <p:nvSpPr>
            <p:cNvPr id="63" name="Oval 43">
              <a:extLst>
                <a:ext uri="{FF2B5EF4-FFF2-40B4-BE49-F238E27FC236}">
                  <a16:creationId xmlns:a16="http://schemas.microsoft.com/office/drawing/2014/main" id="{EDDB03CB-11A7-4BDE-9040-9E2461E03F04}"/>
                </a:ext>
              </a:extLst>
            </p:cNvPr>
            <p:cNvSpPr/>
            <p:nvPr/>
          </p:nvSpPr>
          <p:spPr>
            <a:xfrm>
              <a:off x="5671622" y="1644949"/>
              <a:ext cx="183262" cy="182746"/>
            </a:xfrm>
            <a:prstGeom prst="ellipse">
              <a:avLst/>
            </a:prstGeom>
            <a:solidFill>
              <a:srgbClr val="E200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35000" rtlCol="0" anchor="ctr">
              <a:noAutofit/>
            </a:bodyPr>
            <a:lstStyle/>
            <a:p>
              <a:endParaRPr lang="en-GB" sz="1400">
                <a:solidFill>
                  <a:schemeClr val="bg1"/>
                </a:solidFill>
                <a:latin typeface="UniCredit (Body)"/>
              </a:endParaRPr>
            </a:p>
          </p:txBody>
        </p:sp>
      </p:grpSp>
      <p:grpSp>
        <p:nvGrpSpPr>
          <p:cNvPr id="64" name="Group 55">
            <a:extLst>
              <a:ext uri="{FF2B5EF4-FFF2-40B4-BE49-F238E27FC236}">
                <a16:creationId xmlns:a16="http://schemas.microsoft.com/office/drawing/2014/main" id="{374B7CD7-0308-470B-90AC-A2401407F400}"/>
              </a:ext>
            </a:extLst>
          </p:cNvPr>
          <p:cNvGrpSpPr/>
          <p:nvPr/>
        </p:nvGrpSpPr>
        <p:grpSpPr>
          <a:xfrm>
            <a:off x="2273280" y="4110348"/>
            <a:ext cx="5451798" cy="215444"/>
            <a:chOff x="5671622" y="1625473"/>
            <a:chExt cx="5451798" cy="215444"/>
          </a:xfrm>
        </p:grpSpPr>
        <p:sp>
          <p:nvSpPr>
            <p:cNvPr id="65" name="TextBox 56">
              <a:extLst>
                <a:ext uri="{FF2B5EF4-FFF2-40B4-BE49-F238E27FC236}">
                  <a16:creationId xmlns:a16="http://schemas.microsoft.com/office/drawing/2014/main" id="{ABD8A08E-BC00-4B75-8C01-1403B592CDB9}"/>
                </a:ext>
              </a:extLst>
            </p:cNvPr>
            <p:cNvSpPr txBox="1"/>
            <p:nvPr/>
          </p:nvSpPr>
          <p:spPr>
            <a:xfrm>
              <a:off x="5713306" y="1625473"/>
              <a:ext cx="5410114" cy="215444"/>
            </a:xfrm>
            <a:prstGeom prst="rect">
              <a:avLst/>
            </a:prstGeom>
            <a:noFill/>
          </p:spPr>
          <p:txBody>
            <a:bodyPr wrap="square" lIns="243000" tIns="0" rIns="0" bIns="0" rtlCol="0">
              <a:spAutoFit/>
            </a:bodyPr>
            <a:lstStyle/>
            <a:p>
              <a:r>
                <a:rPr lang="hu-HU" sz="1400" dirty="0">
                  <a:latin typeface="UniCredit (Body)"/>
                  <a:cs typeface="Arial" panose="020B0604020202020204" pitchFamily="34" charset="0"/>
                </a:rPr>
                <a:t>Honnan szerezhetünk még támogatást? (pályázatok, Önkormányzat)</a:t>
              </a:r>
            </a:p>
          </p:txBody>
        </p:sp>
        <p:sp>
          <p:nvSpPr>
            <p:cNvPr id="66" name="Oval 57">
              <a:extLst>
                <a:ext uri="{FF2B5EF4-FFF2-40B4-BE49-F238E27FC236}">
                  <a16:creationId xmlns:a16="http://schemas.microsoft.com/office/drawing/2014/main" id="{5214C3FE-DBF6-4750-8CB5-D455EBE29AF9}"/>
                </a:ext>
              </a:extLst>
            </p:cNvPr>
            <p:cNvSpPr/>
            <p:nvPr/>
          </p:nvSpPr>
          <p:spPr>
            <a:xfrm>
              <a:off x="5671622" y="1638695"/>
              <a:ext cx="189000" cy="189000"/>
            </a:xfrm>
            <a:prstGeom prst="ellipse">
              <a:avLst/>
            </a:prstGeom>
            <a:solidFill>
              <a:srgbClr val="E200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35000" rtlCol="0" anchor="ctr">
              <a:noAutofit/>
            </a:bodyPr>
            <a:lstStyle/>
            <a:p>
              <a:endParaRPr lang="en-GB" sz="1400">
                <a:solidFill>
                  <a:schemeClr val="bg1"/>
                </a:solidFill>
                <a:latin typeface="UniCredit (Body)"/>
              </a:endParaRPr>
            </a:p>
          </p:txBody>
        </p:sp>
      </p:grpSp>
      <p:grpSp>
        <p:nvGrpSpPr>
          <p:cNvPr id="67" name="Group 58">
            <a:extLst>
              <a:ext uri="{FF2B5EF4-FFF2-40B4-BE49-F238E27FC236}">
                <a16:creationId xmlns:a16="http://schemas.microsoft.com/office/drawing/2014/main" id="{4FFCE468-9A2E-42E6-9C76-89BFF111F24F}"/>
              </a:ext>
            </a:extLst>
          </p:cNvPr>
          <p:cNvGrpSpPr/>
          <p:nvPr/>
        </p:nvGrpSpPr>
        <p:grpSpPr>
          <a:xfrm>
            <a:off x="2273280" y="4686058"/>
            <a:ext cx="5019798" cy="215444"/>
            <a:chOff x="5671622" y="1625473"/>
            <a:chExt cx="5019798" cy="215444"/>
          </a:xfrm>
        </p:grpSpPr>
        <p:sp>
          <p:nvSpPr>
            <p:cNvPr id="68" name="TextBox 59">
              <a:extLst>
                <a:ext uri="{FF2B5EF4-FFF2-40B4-BE49-F238E27FC236}">
                  <a16:creationId xmlns:a16="http://schemas.microsoft.com/office/drawing/2014/main" id="{51240C32-CF50-4287-88C3-F78107188803}"/>
                </a:ext>
              </a:extLst>
            </p:cNvPr>
            <p:cNvSpPr txBox="1"/>
            <p:nvPr/>
          </p:nvSpPr>
          <p:spPr>
            <a:xfrm>
              <a:off x="5713306" y="1625473"/>
              <a:ext cx="4978114" cy="215444"/>
            </a:xfrm>
            <a:prstGeom prst="rect">
              <a:avLst/>
            </a:prstGeom>
            <a:noFill/>
          </p:spPr>
          <p:txBody>
            <a:bodyPr wrap="square" lIns="243000" tIns="0" rIns="0" bIns="0" rtlCol="0">
              <a:spAutoFit/>
            </a:bodyPr>
            <a:lstStyle/>
            <a:p>
              <a:r>
                <a:rPr lang="hu-HU" sz="1400" dirty="0">
                  <a:latin typeface="UniCredit (Body)"/>
                  <a:cs typeface="Arial" panose="020B0604020202020204" pitchFamily="34" charset="0"/>
                </a:rPr>
                <a:t>A hitelhez kamattámogatást is igénybe tudok venni?</a:t>
              </a:r>
            </a:p>
          </p:txBody>
        </p:sp>
        <p:sp>
          <p:nvSpPr>
            <p:cNvPr id="69" name="Oval 60">
              <a:extLst>
                <a:ext uri="{FF2B5EF4-FFF2-40B4-BE49-F238E27FC236}">
                  <a16:creationId xmlns:a16="http://schemas.microsoft.com/office/drawing/2014/main" id="{211A9A0C-97AC-4355-A742-44A21521A6BD}"/>
                </a:ext>
              </a:extLst>
            </p:cNvPr>
            <p:cNvSpPr/>
            <p:nvPr/>
          </p:nvSpPr>
          <p:spPr>
            <a:xfrm>
              <a:off x="5671622" y="1638695"/>
              <a:ext cx="189000" cy="189000"/>
            </a:xfrm>
            <a:prstGeom prst="ellipse">
              <a:avLst/>
            </a:prstGeom>
            <a:solidFill>
              <a:srgbClr val="E200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35000" rtlCol="0" anchor="ctr">
              <a:noAutofit/>
            </a:bodyPr>
            <a:lstStyle/>
            <a:p>
              <a:endParaRPr lang="en-GB" sz="1400">
                <a:solidFill>
                  <a:schemeClr val="bg1"/>
                </a:solidFill>
                <a:latin typeface="UniCredit (Body)"/>
              </a:endParaRPr>
            </a:p>
          </p:txBody>
        </p:sp>
      </p:grpSp>
      <p:grpSp>
        <p:nvGrpSpPr>
          <p:cNvPr id="70" name="Group 79">
            <a:extLst>
              <a:ext uri="{FF2B5EF4-FFF2-40B4-BE49-F238E27FC236}">
                <a16:creationId xmlns:a16="http://schemas.microsoft.com/office/drawing/2014/main" id="{BBF5B374-575F-4656-8F1E-397415E28769}"/>
              </a:ext>
            </a:extLst>
          </p:cNvPr>
          <p:cNvGrpSpPr/>
          <p:nvPr/>
        </p:nvGrpSpPr>
        <p:grpSpPr>
          <a:xfrm>
            <a:off x="2276789" y="4401957"/>
            <a:ext cx="4651217" cy="215444"/>
            <a:chOff x="5671622" y="1625473"/>
            <a:chExt cx="4651217" cy="215444"/>
          </a:xfrm>
        </p:grpSpPr>
        <p:sp>
          <p:nvSpPr>
            <p:cNvPr id="71" name="TextBox 80">
              <a:extLst>
                <a:ext uri="{FF2B5EF4-FFF2-40B4-BE49-F238E27FC236}">
                  <a16:creationId xmlns:a16="http://schemas.microsoft.com/office/drawing/2014/main" id="{76E85B78-DF23-4877-983E-F157BFB34915}"/>
                </a:ext>
              </a:extLst>
            </p:cNvPr>
            <p:cNvSpPr txBox="1"/>
            <p:nvPr/>
          </p:nvSpPr>
          <p:spPr>
            <a:xfrm>
              <a:off x="5713306" y="1625473"/>
              <a:ext cx="4609533" cy="215444"/>
            </a:xfrm>
            <a:prstGeom prst="rect">
              <a:avLst/>
            </a:prstGeom>
            <a:noFill/>
          </p:spPr>
          <p:txBody>
            <a:bodyPr wrap="square" lIns="243000" tIns="0" rIns="0" bIns="0" rtlCol="0">
              <a:spAutoFit/>
            </a:bodyPr>
            <a:lstStyle/>
            <a:p>
              <a:r>
                <a:rPr lang="hu-HU" sz="1400" dirty="0">
                  <a:latin typeface="UniCredit (Body)"/>
                  <a:cs typeface="Arial" panose="020B0604020202020204" pitchFamily="34" charset="0"/>
                </a:rPr>
                <a:t>Korszerűsítsünk, fejlesszünk hitel igénybevételével?</a:t>
              </a:r>
            </a:p>
          </p:txBody>
        </p:sp>
        <p:sp>
          <p:nvSpPr>
            <p:cNvPr id="72" name="Oval 81">
              <a:extLst>
                <a:ext uri="{FF2B5EF4-FFF2-40B4-BE49-F238E27FC236}">
                  <a16:creationId xmlns:a16="http://schemas.microsoft.com/office/drawing/2014/main" id="{0B65BAE9-7A67-4B99-9776-FB9016127AC3}"/>
                </a:ext>
              </a:extLst>
            </p:cNvPr>
            <p:cNvSpPr/>
            <p:nvPr/>
          </p:nvSpPr>
          <p:spPr>
            <a:xfrm>
              <a:off x="5671622" y="1638695"/>
              <a:ext cx="189000" cy="189000"/>
            </a:xfrm>
            <a:prstGeom prst="ellipse">
              <a:avLst/>
            </a:prstGeom>
            <a:solidFill>
              <a:srgbClr val="E200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35000" rtlCol="0" anchor="ctr">
              <a:noAutofit/>
            </a:bodyPr>
            <a:lstStyle/>
            <a:p>
              <a:endParaRPr lang="en-GB" sz="1400">
                <a:solidFill>
                  <a:schemeClr val="bg1"/>
                </a:solidFill>
                <a:latin typeface="UniCredit (Body)"/>
              </a:endParaRPr>
            </a:p>
          </p:txBody>
        </p:sp>
      </p:grpSp>
      <p:grpSp>
        <p:nvGrpSpPr>
          <p:cNvPr id="73" name="Group 82">
            <a:extLst>
              <a:ext uri="{FF2B5EF4-FFF2-40B4-BE49-F238E27FC236}">
                <a16:creationId xmlns:a16="http://schemas.microsoft.com/office/drawing/2014/main" id="{EF38852E-7AF9-454F-8996-DB034F1311CD}"/>
              </a:ext>
            </a:extLst>
          </p:cNvPr>
          <p:cNvGrpSpPr/>
          <p:nvPr/>
        </p:nvGrpSpPr>
        <p:grpSpPr>
          <a:xfrm>
            <a:off x="2273280" y="3810462"/>
            <a:ext cx="5199798" cy="215444"/>
            <a:chOff x="5671622" y="1625473"/>
            <a:chExt cx="5199798" cy="215444"/>
          </a:xfrm>
        </p:grpSpPr>
        <p:sp>
          <p:nvSpPr>
            <p:cNvPr id="74" name="TextBox 85">
              <a:extLst>
                <a:ext uri="{FF2B5EF4-FFF2-40B4-BE49-F238E27FC236}">
                  <a16:creationId xmlns:a16="http://schemas.microsoft.com/office/drawing/2014/main" id="{7E4BC062-A13B-401D-8C10-E938F66E60DD}"/>
                </a:ext>
              </a:extLst>
            </p:cNvPr>
            <p:cNvSpPr txBox="1"/>
            <p:nvPr/>
          </p:nvSpPr>
          <p:spPr>
            <a:xfrm>
              <a:off x="5713306" y="1625473"/>
              <a:ext cx="5158114" cy="215444"/>
            </a:xfrm>
            <a:prstGeom prst="rect">
              <a:avLst/>
            </a:prstGeom>
            <a:noFill/>
          </p:spPr>
          <p:txBody>
            <a:bodyPr wrap="square" lIns="243000" tIns="0" rIns="0" bIns="0" rtlCol="0">
              <a:spAutoFit/>
            </a:bodyPr>
            <a:lstStyle/>
            <a:p>
              <a:r>
                <a:rPr lang="hu-HU" sz="1400" dirty="0">
                  <a:latin typeface="UniCredit (Body)"/>
                  <a:cs typeface="Arial" panose="020B0604020202020204" pitchFamily="34" charset="0"/>
                </a:rPr>
                <a:t>Nézzük meg mekkora összeget gyűjtöttünk össze már (felújítási alap)?</a:t>
              </a:r>
            </a:p>
          </p:txBody>
        </p:sp>
        <p:sp>
          <p:nvSpPr>
            <p:cNvPr id="75" name="Oval 92">
              <a:extLst>
                <a:ext uri="{FF2B5EF4-FFF2-40B4-BE49-F238E27FC236}">
                  <a16:creationId xmlns:a16="http://schemas.microsoft.com/office/drawing/2014/main" id="{F57517ED-7B34-4C4F-81BD-969497B9211A}"/>
                </a:ext>
              </a:extLst>
            </p:cNvPr>
            <p:cNvSpPr/>
            <p:nvPr/>
          </p:nvSpPr>
          <p:spPr>
            <a:xfrm>
              <a:off x="5671622" y="1638695"/>
              <a:ext cx="189000" cy="189000"/>
            </a:xfrm>
            <a:prstGeom prst="ellipse">
              <a:avLst/>
            </a:prstGeom>
            <a:solidFill>
              <a:srgbClr val="E200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35000" rtlCol="0" anchor="ctr">
              <a:noAutofit/>
            </a:bodyPr>
            <a:lstStyle/>
            <a:p>
              <a:endParaRPr lang="en-GB" sz="1400">
                <a:solidFill>
                  <a:schemeClr val="bg1"/>
                </a:solidFill>
                <a:latin typeface="UniCredit (Body)"/>
              </a:endParaRPr>
            </a:p>
          </p:txBody>
        </p:sp>
      </p:grpSp>
      <p:sp>
        <p:nvSpPr>
          <p:cNvPr id="3" name="TextBox 91">
            <a:extLst>
              <a:ext uri="{FF2B5EF4-FFF2-40B4-BE49-F238E27FC236}">
                <a16:creationId xmlns:a16="http://schemas.microsoft.com/office/drawing/2014/main" id="{B42A5853-5112-7260-02D0-240D19E64A45}"/>
              </a:ext>
            </a:extLst>
          </p:cNvPr>
          <p:cNvSpPr txBox="1"/>
          <p:nvPr/>
        </p:nvSpPr>
        <p:spPr>
          <a:xfrm>
            <a:off x="2615744" y="1870505"/>
            <a:ext cx="1359498" cy="467342"/>
          </a:xfrm>
          <a:prstGeom prst="round2DiagRect">
            <a:avLst/>
          </a:prstGeom>
          <a:solidFill>
            <a:srgbClr val="00B050"/>
          </a:solidFill>
        </p:spPr>
        <p:txBody>
          <a:bodyPr wrap="square" lIns="108000" tIns="72000" rIns="108000" bIns="72000" rtlCol="0">
            <a:spAutoFit/>
          </a:bodyPr>
          <a:lstStyle/>
          <a:p>
            <a:pPr algn="ctr"/>
            <a:r>
              <a:rPr lang="hu-HU" sz="1800" b="1" dirty="0">
                <a:solidFill>
                  <a:schemeClr val="bg1"/>
                </a:solidFill>
              </a:rPr>
              <a:t>ZÖLD hitel</a:t>
            </a:r>
          </a:p>
        </p:txBody>
      </p:sp>
    </p:spTree>
    <p:extLst>
      <p:ext uri="{BB962C8B-B14F-4D97-AF65-F5344CB8AC3E}">
        <p14:creationId xmlns:p14="http://schemas.microsoft.com/office/powerpoint/2010/main" val="953235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>
            <a:extLst>
              <a:ext uri="{FF2B5EF4-FFF2-40B4-BE49-F238E27FC236}">
                <a16:creationId xmlns:a16="http://schemas.microsoft.com/office/drawing/2014/main" id="{C53884BB-C2C3-4DD4-8B81-15F1A1AB6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184311"/>
            <a:ext cx="8280813" cy="303453"/>
          </a:xfrm>
        </p:spPr>
        <p:txBody>
          <a:bodyPr/>
          <a:lstStyle/>
          <a:p>
            <a:r>
              <a:rPr lang="hu-HU" dirty="0"/>
              <a:t>A hitelezés főbb szempontjai</a:t>
            </a:r>
          </a:p>
        </p:txBody>
      </p:sp>
      <p:grpSp>
        <p:nvGrpSpPr>
          <p:cNvPr id="26" name="Group 56">
            <a:extLst>
              <a:ext uri="{FF2B5EF4-FFF2-40B4-BE49-F238E27FC236}">
                <a16:creationId xmlns:a16="http://schemas.microsoft.com/office/drawing/2014/main" id="{EFE93D81-64E1-4240-BFA4-939C43606170}"/>
              </a:ext>
            </a:extLst>
          </p:cNvPr>
          <p:cNvGrpSpPr/>
          <p:nvPr/>
        </p:nvGrpSpPr>
        <p:grpSpPr>
          <a:xfrm>
            <a:off x="157330" y="906819"/>
            <a:ext cx="2094380" cy="1219161"/>
            <a:chOff x="246080" y="1637643"/>
            <a:chExt cx="2094380" cy="1653036"/>
          </a:xfrm>
        </p:grpSpPr>
        <p:sp>
          <p:nvSpPr>
            <p:cNvPr id="27" name="Rettangolo con angoli arrotondati in diagonale 50">
              <a:extLst>
                <a:ext uri="{FF2B5EF4-FFF2-40B4-BE49-F238E27FC236}">
                  <a16:creationId xmlns:a16="http://schemas.microsoft.com/office/drawing/2014/main" id="{D47891EB-8342-4E6C-9E97-C1ECD8B29756}"/>
                </a:ext>
              </a:extLst>
            </p:cNvPr>
            <p:cNvSpPr/>
            <p:nvPr/>
          </p:nvSpPr>
          <p:spPr>
            <a:xfrm>
              <a:off x="246080" y="1637643"/>
              <a:ext cx="2088940" cy="1653036"/>
            </a:xfrm>
            <a:prstGeom prst="round2DiagRect">
              <a:avLst>
                <a:gd name="adj1" fmla="val 3713"/>
                <a:gd name="adj2" fmla="val 0"/>
              </a:avLst>
            </a:prstGeom>
            <a:noFill/>
            <a:ln w="190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432000" rtlCol="0" anchor="t" anchorCtr="0"/>
            <a:lstStyle/>
            <a:p>
              <a:pPr marL="285750" indent="-285750" algn="just" hangingPunct="1">
                <a:buFont typeface="Wingdings" panose="05000000000000000000" pitchFamily="2" charset="2"/>
                <a:buChar char="§"/>
                <a:defRPr/>
              </a:pPr>
              <a:r>
                <a:rPr lang="hu-HU" sz="1600" dirty="0">
                  <a:solidFill>
                    <a:schemeClr val="tx1"/>
                  </a:solidFill>
                </a:rPr>
                <a:t>Társasházak </a:t>
              </a:r>
            </a:p>
            <a:p>
              <a:pPr marL="285750" indent="-285750" algn="just" hangingPunct="1">
                <a:buFont typeface="Wingdings" panose="05000000000000000000" pitchFamily="2" charset="2"/>
                <a:buChar char="§"/>
                <a:defRPr/>
              </a:pPr>
              <a:r>
                <a:rPr lang="hu-HU" sz="1600" dirty="0">
                  <a:solidFill>
                    <a:schemeClr val="tx1"/>
                  </a:solidFill>
                </a:rPr>
                <a:t>Lakásszövetkezetek</a:t>
              </a:r>
              <a:endParaRPr lang="hu-HU" sz="1600" i="1" dirty="0">
                <a:solidFill>
                  <a:schemeClr val="tx1"/>
                </a:solidFill>
              </a:endParaRPr>
            </a:p>
          </p:txBody>
        </p:sp>
        <p:sp>
          <p:nvSpPr>
            <p:cNvPr id="28" name="Rettangolo con angoli arrotondati in diagonale 102">
              <a:extLst>
                <a:ext uri="{FF2B5EF4-FFF2-40B4-BE49-F238E27FC236}">
                  <a16:creationId xmlns:a16="http://schemas.microsoft.com/office/drawing/2014/main" id="{A651B13F-C3C1-4E8A-83D2-4CABE580484A}"/>
                </a:ext>
              </a:extLst>
            </p:cNvPr>
            <p:cNvSpPr/>
            <p:nvPr/>
          </p:nvSpPr>
          <p:spPr>
            <a:xfrm>
              <a:off x="251520" y="1637643"/>
              <a:ext cx="2088940" cy="301853"/>
            </a:xfrm>
            <a:prstGeom prst="round2DiagRect">
              <a:avLst/>
            </a:prstGeom>
            <a:solidFill>
              <a:schemeClr val="tx2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rtlCol="0" anchor="ctr">
              <a:noAutofit/>
            </a:bodyPr>
            <a:lstStyle/>
            <a:p>
              <a:pPr hangingPunct="1">
                <a:defRPr/>
              </a:pPr>
              <a:r>
                <a:rPr lang="hu-HU" sz="1600" b="1" dirty="0"/>
                <a:t>Ki lehet Hitelfelvevő?</a:t>
              </a:r>
            </a:p>
          </p:txBody>
        </p:sp>
      </p:grpSp>
      <p:sp>
        <p:nvSpPr>
          <p:cNvPr id="29" name="Rettangolo con angoli arrotondati in diagonale 52">
            <a:extLst>
              <a:ext uri="{FF2B5EF4-FFF2-40B4-BE49-F238E27FC236}">
                <a16:creationId xmlns:a16="http://schemas.microsoft.com/office/drawing/2014/main" id="{52F04E5E-9073-4BAD-B4F1-B46203824695}"/>
              </a:ext>
            </a:extLst>
          </p:cNvPr>
          <p:cNvSpPr/>
          <p:nvPr/>
        </p:nvSpPr>
        <p:spPr>
          <a:xfrm>
            <a:off x="2354290" y="889289"/>
            <a:ext cx="6712870" cy="1789742"/>
          </a:xfrm>
          <a:prstGeom prst="round2DiagRect">
            <a:avLst>
              <a:gd name="adj1" fmla="val 3713"/>
              <a:gd name="adj2" fmla="val 0"/>
            </a:avLst>
          </a:prstGeom>
          <a:noFill/>
          <a:ln w="19050" cap="rnd">
            <a:solidFill>
              <a:srgbClr val="E2001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32000" rtlCol="0" anchor="t" anchorCtr="0"/>
          <a:lstStyle/>
          <a:p>
            <a:pPr algn="just"/>
            <a:r>
              <a:rPr lang="hu-HU" sz="1400" b="1" dirty="0">
                <a:solidFill>
                  <a:schemeClr val="tx1"/>
                </a:solidFill>
              </a:rPr>
              <a:t>Társasházak </a:t>
            </a:r>
            <a:r>
              <a:rPr lang="hu-HU" sz="1400" b="1" u="sng" dirty="0">
                <a:solidFill>
                  <a:schemeClr val="tx1"/>
                </a:solidFill>
              </a:rPr>
              <a:t>közös tulajdonában</a:t>
            </a:r>
            <a:r>
              <a:rPr lang="hu-HU" sz="1400" b="1" dirty="0">
                <a:solidFill>
                  <a:schemeClr val="tx1"/>
                </a:solidFill>
              </a:rPr>
              <a:t> és lakásszövetkezetek </a:t>
            </a:r>
            <a:r>
              <a:rPr lang="hu-HU" sz="1400" b="1" u="sng" dirty="0">
                <a:solidFill>
                  <a:schemeClr val="tx1"/>
                </a:solidFill>
              </a:rPr>
              <a:t>tulajdonában álló</a:t>
            </a:r>
            <a:r>
              <a:rPr lang="hu-HU" sz="1400" b="1" dirty="0">
                <a:solidFill>
                  <a:schemeClr val="tx1"/>
                </a:solidFill>
              </a:rPr>
              <a:t> </a:t>
            </a:r>
            <a:r>
              <a:rPr lang="hu-HU" sz="1400" dirty="0">
                <a:solidFill>
                  <a:schemeClr val="tx1"/>
                </a:solidFill>
              </a:rPr>
              <a:t>épületrészek felújítási, korszerűsítési munkáinak finanszírozása, pl.: </a:t>
            </a:r>
            <a:r>
              <a:rPr lang="hu-HU" sz="1400" b="1" dirty="0">
                <a:solidFill>
                  <a:srgbClr val="00B050"/>
                </a:solidFill>
              </a:rPr>
              <a:t>külső homlokzat felújítása, tetőszigetelés, fűtéskorszerűsítés (kazán csere), vezetékek karbantartása: víz, villany, gáz és szennyvíz; </a:t>
            </a:r>
            <a:r>
              <a:rPr lang="hu-HU" sz="1400" dirty="0">
                <a:solidFill>
                  <a:schemeClr val="tx1"/>
                </a:solidFill>
              </a:rPr>
              <a:t>járda építés, lift korszerűsítés, </a:t>
            </a:r>
            <a:r>
              <a:rPr lang="hu-HU" sz="1400" b="1" dirty="0">
                <a:solidFill>
                  <a:srgbClr val="00B050"/>
                </a:solidFill>
              </a:rPr>
              <a:t>közművek felújítása</a:t>
            </a:r>
            <a:r>
              <a:rPr lang="hu-HU" sz="1400" dirty="0">
                <a:solidFill>
                  <a:schemeClr val="tx1"/>
                </a:solidFill>
              </a:rPr>
              <a:t>, lépcsőház festése, </a:t>
            </a:r>
            <a:r>
              <a:rPr lang="hu-HU" sz="1400" b="1" dirty="0">
                <a:solidFill>
                  <a:srgbClr val="00B050"/>
                </a:solidFill>
              </a:rPr>
              <a:t>nyílászárók cseréje</a:t>
            </a:r>
            <a:r>
              <a:rPr lang="hu-HU" sz="1400" dirty="0">
                <a:solidFill>
                  <a:schemeClr val="tx1"/>
                </a:solidFill>
              </a:rPr>
              <a:t>, kerítés felújítás, közös tárolóra, kaputelefon felújítására és kialakítására, informatikai hálózati kapcsolat kiépítésére.</a:t>
            </a:r>
          </a:p>
        </p:txBody>
      </p:sp>
      <p:sp>
        <p:nvSpPr>
          <p:cNvPr id="30" name="Rettangolo con angoli arrotondati in diagonale 102">
            <a:extLst>
              <a:ext uri="{FF2B5EF4-FFF2-40B4-BE49-F238E27FC236}">
                <a16:creationId xmlns:a16="http://schemas.microsoft.com/office/drawing/2014/main" id="{6FB27C87-B005-4754-8200-2361D62DA9B5}"/>
              </a:ext>
            </a:extLst>
          </p:cNvPr>
          <p:cNvSpPr/>
          <p:nvPr/>
        </p:nvSpPr>
        <p:spPr>
          <a:xfrm>
            <a:off x="2348850" y="882010"/>
            <a:ext cx="1991510" cy="272242"/>
          </a:xfrm>
          <a:prstGeom prst="round2DiagRect">
            <a:avLst/>
          </a:prstGeom>
          <a:solidFill>
            <a:srgbClr val="E2001A"/>
          </a:solidFill>
          <a:ln w="19050">
            <a:solidFill>
              <a:srgbClr val="E2001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 defTabSz="914400">
              <a:lnSpc>
                <a:spcPct val="90000"/>
              </a:lnSpc>
              <a:buClr>
                <a:srgbClr val="E2001A"/>
              </a:buClr>
              <a:buSzPct val="150000"/>
            </a:pPr>
            <a:r>
              <a:rPr lang="hu-HU" sz="1600" b="1" dirty="0">
                <a:solidFill>
                  <a:srgbClr val="FFFFFF"/>
                </a:solidFill>
                <a:latin typeface="UniCredit (Body)"/>
              </a:rPr>
              <a:t>MI lehet a hitelcél?</a:t>
            </a:r>
            <a:endParaRPr lang="it-IT" sz="1600" b="1" dirty="0">
              <a:solidFill>
                <a:srgbClr val="FFFFFF"/>
              </a:solidFill>
              <a:latin typeface="UniCredit (Body)"/>
            </a:endParaRPr>
          </a:p>
        </p:txBody>
      </p:sp>
      <p:sp>
        <p:nvSpPr>
          <p:cNvPr id="40" name="Rettangolo con angoli arrotondati in diagonale 102">
            <a:extLst>
              <a:ext uri="{FF2B5EF4-FFF2-40B4-BE49-F238E27FC236}">
                <a16:creationId xmlns:a16="http://schemas.microsoft.com/office/drawing/2014/main" id="{26949083-10E4-4593-B770-093E88A15880}"/>
              </a:ext>
            </a:extLst>
          </p:cNvPr>
          <p:cNvSpPr/>
          <p:nvPr/>
        </p:nvSpPr>
        <p:spPr>
          <a:xfrm>
            <a:off x="157330" y="3370329"/>
            <a:ext cx="4551830" cy="1732702"/>
          </a:xfrm>
          <a:prstGeom prst="round2DiagRect">
            <a:avLst>
              <a:gd name="adj1" fmla="val 8313"/>
              <a:gd name="adj2" fmla="val 0"/>
            </a:avLst>
          </a:prstGeom>
          <a:solidFill>
            <a:srgbClr val="E5E5E5"/>
          </a:solidFill>
          <a:ln w="12700" cap="flat" cmpd="sng" algn="ctr">
            <a:noFill/>
            <a:prstDash val="solid"/>
          </a:ln>
          <a:effectLst/>
        </p:spPr>
        <p:txBody>
          <a:bodyPr lIns="216000" tIns="46800" rtlCol="0" anchor="ctr"/>
          <a:lstStyle/>
          <a:p>
            <a:pPr marL="222251" lvl="1" indent="-214313" defTabSz="342857">
              <a:lnSpc>
                <a:spcPct val="90000"/>
              </a:lnSpc>
              <a:spcBef>
                <a:spcPts val="600"/>
              </a:spcBef>
              <a:buClr>
                <a:srgbClr val="E2001A"/>
              </a:buClr>
              <a:buSzPct val="100000"/>
              <a:buFont typeface="Arial" panose="020B0604020202020204" pitchFamily="34" charset="0"/>
              <a:buChar char="●"/>
              <a:defRPr/>
            </a:pPr>
            <a:r>
              <a:rPr lang="hu-HU" sz="1600" b="1" dirty="0"/>
              <a:t>IGEN</a:t>
            </a:r>
            <a:r>
              <a:rPr lang="hu-HU" sz="1600" dirty="0"/>
              <a:t>, mivel nagyobb munkák is elvégezhetők, a hitelkamathoz pedig a jogszabályban előírt feltételek teljesítése esetén </a:t>
            </a:r>
            <a:r>
              <a:rPr lang="hu-HU" sz="1600" u="sng" dirty="0">
                <a:solidFill>
                  <a:schemeClr val="accent1">
                    <a:lumMod val="75000"/>
                  </a:schemeClr>
                </a:solidFill>
              </a:rPr>
              <a:t>állami kamattámogatás kapható.</a:t>
            </a:r>
            <a:r>
              <a:rPr lang="hu-HU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222251" lvl="1" indent="-214313" defTabSz="342857">
              <a:lnSpc>
                <a:spcPct val="90000"/>
              </a:lnSpc>
              <a:spcBef>
                <a:spcPts val="600"/>
              </a:spcBef>
              <a:buClr>
                <a:srgbClr val="E2001A"/>
              </a:buClr>
              <a:buSzPct val="100000"/>
              <a:buFont typeface="Arial" panose="020B0604020202020204" pitchFamily="34" charset="0"/>
              <a:buChar char="●"/>
              <a:defRPr/>
            </a:pPr>
            <a:r>
              <a:rPr lang="hu-HU" sz="1600" dirty="0"/>
              <a:t>Ennek mértéke a törlesztés </a:t>
            </a:r>
            <a:r>
              <a:rPr lang="hu-HU" sz="1600" b="1" dirty="0"/>
              <a:t>első 5 évében a kamat 70%-</a:t>
            </a:r>
            <a:r>
              <a:rPr lang="hu-HU" sz="1600" dirty="0"/>
              <a:t>a, a második </a:t>
            </a:r>
            <a:r>
              <a:rPr lang="hu-HU" sz="1600" b="1" dirty="0"/>
              <a:t>5 évében a kamat 35%-</a:t>
            </a:r>
            <a:r>
              <a:rPr lang="hu-HU" sz="1600" dirty="0"/>
              <a:t>a.</a:t>
            </a:r>
            <a:endParaRPr lang="it-IT" sz="1600" dirty="0">
              <a:solidFill>
                <a:srgbClr val="000000"/>
              </a:solidFill>
              <a:latin typeface="UniCredit (Body)"/>
              <a:cs typeface="Arial" panose="020B0604020202020204" pitchFamily="34" charset="0"/>
            </a:endParaRPr>
          </a:p>
        </p:txBody>
      </p:sp>
      <p:grpSp>
        <p:nvGrpSpPr>
          <p:cNvPr id="41" name="Group 34">
            <a:extLst>
              <a:ext uri="{FF2B5EF4-FFF2-40B4-BE49-F238E27FC236}">
                <a16:creationId xmlns:a16="http://schemas.microsoft.com/office/drawing/2014/main" id="{4A415C95-DA93-4A31-A766-867EAD0672E2}"/>
              </a:ext>
            </a:extLst>
          </p:cNvPr>
          <p:cNvGrpSpPr>
            <a:grpSpLocks noChangeAspect="1"/>
          </p:cNvGrpSpPr>
          <p:nvPr/>
        </p:nvGrpSpPr>
        <p:grpSpPr>
          <a:xfrm>
            <a:off x="252000" y="2929029"/>
            <a:ext cx="1132768" cy="540695"/>
            <a:chOff x="1823787" y="2685790"/>
            <a:chExt cx="5982290" cy="2855479"/>
          </a:xfrm>
          <a:solidFill>
            <a:srgbClr val="00B050"/>
          </a:solidFill>
        </p:grpSpPr>
        <p:sp>
          <p:nvSpPr>
            <p:cNvPr id="42" name="Rettangolo con angoli arrotondati in diagonale 102">
              <a:extLst>
                <a:ext uri="{FF2B5EF4-FFF2-40B4-BE49-F238E27FC236}">
                  <a16:creationId xmlns:a16="http://schemas.microsoft.com/office/drawing/2014/main" id="{785B11F7-8437-4260-8CDF-BF4FBC6500AD}"/>
                </a:ext>
              </a:extLst>
            </p:cNvPr>
            <p:cNvSpPr/>
            <p:nvPr/>
          </p:nvSpPr>
          <p:spPr>
            <a:xfrm>
              <a:off x="1823790" y="2685790"/>
              <a:ext cx="5982287" cy="1931282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hu-HU" sz="1800" b="1" dirty="0">
                  <a:solidFill>
                    <a:schemeClr val="bg1"/>
                  </a:solidFill>
                  <a:latin typeface="UniCredit (Body)"/>
                </a:rPr>
                <a:t>IGEN</a:t>
              </a:r>
              <a:endParaRPr lang="it-IT" sz="1800" b="1" dirty="0">
                <a:solidFill>
                  <a:schemeClr val="bg1"/>
                </a:solidFill>
                <a:latin typeface="UniCredit (Body)"/>
              </a:endParaRPr>
            </a:p>
          </p:txBody>
        </p:sp>
        <p:pic>
          <p:nvPicPr>
            <p:cNvPr id="43" name="Elemento grafico 14">
              <a:extLst>
                <a:ext uri="{FF2B5EF4-FFF2-40B4-BE49-F238E27FC236}">
                  <a16:creationId xmlns:a16="http://schemas.microsoft.com/office/drawing/2014/main" id="{04802DAF-EE19-4444-BD02-A9F8C40D3D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800000" flipH="1" flipV="1">
              <a:off x="1823787" y="4617072"/>
              <a:ext cx="764237" cy="924197"/>
            </a:xfrm>
            <a:prstGeom prst="rect">
              <a:avLst/>
            </a:prstGeom>
          </p:spPr>
        </p:pic>
      </p:grpSp>
      <p:grpSp>
        <p:nvGrpSpPr>
          <p:cNvPr id="47" name="Group 37">
            <a:extLst>
              <a:ext uri="{FF2B5EF4-FFF2-40B4-BE49-F238E27FC236}">
                <a16:creationId xmlns:a16="http://schemas.microsoft.com/office/drawing/2014/main" id="{383CA68B-D96B-48DF-A5DB-85A02B4CD809}"/>
              </a:ext>
            </a:extLst>
          </p:cNvPr>
          <p:cNvGrpSpPr>
            <a:grpSpLocks noChangeAspect="1"/>
          </p:cNvGrpSpPr>
          <p:nvPr/>
        </p:nvGrpSpPr>
        <p:grpSpPr>
          <a:xfrm>
            <a:off x="168575" y="2104268"/>
            <a:ext cx="1921914" cy="680180"/>
            <a:chOff x="-2343796" y="1793396"/>
            <a:chExt cx="10149873" cy="2823676"/>
          </a:xfrm>
          <a:solidFill>
            <a:schemeClr val="accent1"/>
          </a:solidFill>
        </p:grpSpPr>
        <p:sp>
          <p:nvSpPr>
            <p:cNvPr id="48" name="Rettangolo con angoli arrotondati in diagonale 102">
              <a:extLst>
                <a:ext uri="{FF2B5EF4-FFF2-40B4-BE49-F238E27FC236}">
                  <a16:creationId xmlns:a16="http://schemas.microsoft.com/office/drawing/2014/main" id="{AD761013-5288-414B-A256-136C82834FD6}"/>
                </a:ext>
              </a:extLst>
            </p:cNvPr>
            <p:cNvSpPr/>
            <p:nvPr/>
          </p:nvSpPr>
          <p:spPr>
            <a:xfrm>
              <a:off x="-2343796" y="2598429"/>
              <a:ext cx="10149873" cy="2018643"/>
            </a:xfrm>
            <a:prstGeom prst="round2DiagRect">
              <a:avLst/>
            </a:prstGeom>
            <a:solidFill>
              <a:srgbClr val="E200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hu-HU" sz="1800" b="1" dirty="0">
                  <a:solidFill>
                    <a:schemeClr val="bg1"/>
                  </a:solidFill>
                  <a:latin typeface="UniCredit (Body)"/>
                </a:rPr>
                <a:t>Érdemes a hitelt felvenni?</a:t>
              </a:r>
              <a:endParaRPr lang="it-IT" sz="1800" b="1" dirty="0">
                <a:solidFill>
                  <a:schemeClr val="bg1"/>
                </a:solidFill>
                <a:latin typeface="UniCredit (Body)"/>
              </a:endParaRPr>
            </a:p>
          </p:txBody>
        </p:sp>
        <p:pic>
          <p:nvPicPr>
            <p:cNvPr id="49" name="Elemento grafico 12">
              <a:extLst>
                <a:ext uri="{FF2B5EF4-FFF2-40B4-BE49-F238E27FC236}">
                  <a16:creationId xmlns:a16="http://schemas.microsoft.com/office/drawing/2014/main" id="{62732F13-B1AF-440E-AF03-76E420208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 flipV="1">
              <a:off x="7041840" y="1793396"/>
              <a:ext cx="764237" cy="924197"/>
            </a:xfrm>
            <a:prstGeom prst="rect">
              <a:avLst/>
            </a:prstGeom>
          </p:spPr>
        </p:pic>
      </p:grpSp>
      <p:sp>
        <p:nvSpPr>
          <p:cNvPr id="21" name="Rettangolo con angoli arrotondati in diagonale 52">
            <a:extLst>
              <a:ext uri="{FF2B5EF4-FFF2-40B4-BE49-F238E27FC236}">
                <a16:creationId xmlns:a16="http://schemas.microsoft.com/office/drawing/2014/main" id="{59D8A852-0BA5-4EB6-AEB5-98DE039E5435}"/>
              </a:ext>
            </a:extLst>
          </p:cNvPr>
          <p:cNvSpPr/>
          <p:nvPr/>
        </p:nvSpPr>
        <p:spPr>
          <a:xfrm>
            <a:off x="5049660" y="2832435"/>
            <a:ext cx="3361824" cy="1991025"/>
          </a:xfrm>
          <a:prstGeom prst="round2DiagRect">
            <a:avLst>
              <a:gd name="adj1" fmla="val 3713"/>
              <a:gd name="adj2" fmla="val 0"/>
            </a:avLst>
          </a:prstGeom>
          <a:noFill/>
          <a:ln w="19050" cap="rnd">
            <a:solidFill>
              <a:srgbClr val="E2001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32000" rtlCol="0" anchor="t" anchorCtr="0"/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hu-HU" sz="1600" b="1" dirty="0">
                <a:solidFill>
                  <a:schemeClr val="tx1"/>
                </a:solidFill>
              </a:rPr>
              <a:t>Több, mint 9000 </a:t>
            </a:r>
            <a:r>
              <a:rPr lang="hu-HU" sz="1600" dirty="0">
                <a:solidFill>
                  <a:schemeClr val="tx1"/>
                </a:solidFill>
              </a:rPr>
              <a:t>számlavezetett társasház, lakásszövetkezet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hu-HU" sz="1600" b="1" dirty="0">
                <a:solidFill>
                  <a:schemeClr val="tx1"/>
                </a:solidFill>
              </a:rPr>
              <a:t>Szakszerű </a:t>
            </a:r>
            <a:r>
              <a:rPr lang="hu-HU" sz="1600" dirty="0">
                <a:solidFill>
                  <a:schemeClr val="tx1"/>
                </a:solidFill>
              </a:rPr>
              <a:t>hitelezési</a:t>
            </a:r>
            <a:r>
              <a:rPr lang="hu-HU" sz="1600" b="1" dirty="0">
                <a:solidFill>
                  <a:schemeClr val="tx1"/>
                </a:solidFill>
              </a:rPr>
              <a:t> tanácsadás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hu-HU" sz="1600" b="1" dirty="0">
                <a:solidFill>
                  <a:schemeClr val="tx1"/>
                </a:solidFill>
              </a:rPr>
              <a:t>17 éves </a:t>
            </a:r>
            <a:r>
              <a:rPr lang="hu-HU" sz="1600" dirty="0">
                <a:solidFill>
                  <a:schemeClr val="tx1"/>
                </a:solidFill>
              </a:rPr>
              <a:t>hitelezési tapasztalat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hu-HU" sz="1600" b="1" dirty="0">
                <a:solidFill>
                  <a:schemeClr val="tx1"/>
                </a:solidFill>
              </a:rPr>
              <a:t>Több mint 1000 db </a:t>
            </a:r>
            <a:r>
              <a:rPr lang="hu-HU" sz="1600" dirty="0">
                <a:solidFill>
                  <a:schemeClr val="tx1"/>
                </a:solidFill>
              </a:rPr>
              <a:t>felújításra, korszerűsítésre kihelyezett </a:t>
            </a:r>
            <a:r>
              <a:rPr lang="hu-HU" sz="1600" b="1" dirty="0">
                <a:solidFill>
                  <a:schemeClr val="tx1"/>
                </a:solidFill>
              </a:rPr>
              <a:t>hitel</a:t>
            </a:r>
          </a:p>
          <a:p>
            <a:endParaRPr lang="en-US" sz="1400" dirty="0">
              <a:solidFill>
                <a:srgbClr val="000000"/>
              </a:solidFill>
              <a:latin typeface="UniCredit (Body)"/>
              <a:ea typeface="MS PGothic" pitchFamily="34" charset="-128"/>
              <a:cs typeface="Osaka"/>
            </a:endParaRPr>
          </a:p>
        </p:txBody>
      </p:sp>
      <p:sp>
        <p:nvSpPr>
          <p:cNvPr id="22" name="Rettangolo con angoli arrotondati in diagonale 102">
            <a:extLst>
              <a:ext uri="{FF2B5EF4-FFF2-40B4-BE49-F238E27FC236}">
                <a16:creationId xmlns:a16="http://schemas.microsoft.com/office/drawing/2014/main" id="{E67073A1-C6BC-4401-8A8F-CC3FFA5BD31D}"/>
              </a:ext>
            </a:extLst>
          </p:cNvPr>
          <p:cNvSpPr/>
          <p:nvPr/>
        </p:nvSpPr>
        <p:spPr>
          <a:xfrm>
            <a:off x="5048844" y="2825411"/>
            <a:ext cx="3363637" cy="360040"/>
          </a:xfrm>
          <a:prstGeom prst="round2DiagRect">
            <a:avLst/>
          </a:prstGeom>
          <a:solidFill>
            <a:srgbClr val="E2001A"/>
          </a:solidFill>
          <a:ln w="19050">
            <a:solidFill>
              <a:srgbClr val="E2001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 defTabSz="914400">
              <a:lnSpc>
                <a:spcPct val="90000"/>
              </a:lnSpc>
              <a:buClr>
                <a:srgbClr val="E2001A"/>
              </a:buClr>
              <a:buSzPct val="150000"/>
            </a:pPr>
            <a:r>
              <a:rPr lang="hu-HU" sz="1400" b="1" dirty="0">
                <a:solidFill>
                  <a:srgbClr val="FFFFFF"/>
                </a:solidFill>
                <a:latin typeface="UniCredit (Body)"/>
              </a:rPr>
              <a:t>EREDMÉNYEINK</a:t>
            </a:r>
            <a:endParaRPr lang="it-IT" sz="1400" b="1" dirty="0">
              <a:solidFill>
                <a:srgbClr val="FFFFFF"/>
              </a:solidFill>
              <a:latin typeface="UniCredit (Body)"/>
            </a:endParaRPr>
          </a:p>
        </p:txBody>
      </p:sp>
      <p:grpSp>
        <p:nvGrpSpPr>
          <p:cNvPr id="34" name="Group 31">
            <a:extLst>
              <a:ext uri="{FF2B5EF4-FFF2-40B4-BE49-F238E27FC236}">
                <a16:creationId xmlns:a16="http://schemas.microsoft.com/office/drawing/2014/main" id="{0D73F501-3FD9-4AD9-8E88-0B952E2C9642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3536675" y="2784448"/>
            <a:ext cx="1512168" cy="365695"/>
            <a:chOff x="899590" y="2685790"/>
            <a:chExt cx="6906487" cy="1931282"/>
          </a:xfrm>
          <a:solidFill>
            <a:srgbClr val="00B050"/>
          </a:solidFill>
        </p:grpSpPr>
        <p:pic>
          <p:nvPicPr>
            <p:cNvPr id="35" name="Elemento grafico 9">
              <a:extLst>
                <a:ext uri="{FF2B5EF4-FFF2-40B4-BE49-F238E27FC236}">
                  <a16:creationId xmlns:a16="http://schemas.microsoft.com/office/drawing/2014/main" id="{4076230A-9F6B-493A-972A-1E7CFD794B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 flipV="1">
              <a:off x="979570" y="3772852"/>
              <a:ext cx="764237" cy="924197"/>
            </a:xfrm>
            <a:prstGeom prst="rect">
              <a:avLst/>
            </a:prstGeom>
          </p:spPr>
        </p:pic>
        <p:sp>
          <p:nvSpPr>
            <p:cNvPr id="36" name="Rettangolo con angoli arrotondati in diagonale 102">
              <a:extLst>
                <a:ext uri="{FF2B5EF4-FFF2-40B4-BE49-F238E27FC236}">
                  <a16:creationId xmlns:a16="http://schemas.microsoft.com/office/drawing/2014/main" id="{C856285B-B2E1-453F-AA59-B7B6B715DF23}"/>
                </a:ext>
              </a:extLst>
            </p:cNvPr>
            <p:cNvSpPr/>
            <p:nvPr/>
          </p:nvSpPr>
          <p:spPr>
            <a:xfrm>
              <a:off x="1823790" y="2685790"/>
              <a:ext cx="5982287" cy="1931282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hu-HU" sz="1800" b="1" dirty="0">
                  <a:solidFill>
                    <a:schemeClr val="bg1"/>
                  </a:solidFill>
                  <a:latin typeface="UniCredit (Body)"/>
                </a:rPr>
                <a:t>IGEN</a:t>
              </a:r>
              <a:endParaRPr lang="it-IT" sz="1800" b="1" dirty="0">
                <a:solidFill>
                  <a:schemeClr val="bg1"/>
                </a:solidFill>
                <a:latin typeface="UniCredit (Body)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5003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9540227C-9FF5-49F2-AB69-502DBE9B0076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22541" y="1960230"/>
            <a:ext cx="2141397" cy="2824470"/>
          </a:xfrm>
        </p:spPr>
        <p:txBody>
          <a:bodyPr/>
          <a:lstStyle/>
          <a:p>
            <a:r>
              <a:rPr lang="hu-HU" sz="1300" u="sng" dirty="0"/>
              <a:t>Főbb paraméterek: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1300" dirty="0"/>
              <a:t>A tőke </a:t>
            </a:r>
            <a:r>
              <a:rPr lang="hu-HU" sz="1300" b="1" dirty="0"/>
              <a:t>egyenlő részletekben csökken</a:t>
            </a:r>
            <a:r>
              <a:rPr lang="hu-HU" sz="1300" dirty="0"/>
              <a:t> havonta, nem annuitásos hitel!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1300" b="1" dirty="0"/>
              <a:t>fix kamatozású is lehet </a:t>
            </a:r>
            <a:r>
              <a:rPr lang="hu-HU" sz="1300" dirty="0"/>
              <a:t>a futamidő végéig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1300" dirty="0"/>
              <a:t>Futamidő </a:t>
            </a:r>
            <a:r>
              <a:rPr lang="hu-HU" sz="1300" dirty="0" err="1"/>
              <a:t>max</a:t>
            </a:r>
            <a:r>
              <a:rPr lang="hu-HU" sz="1300" dirty="0"/>
              <a:t>. 10 év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1300" dirty="0"/>
              <a:t>Max hitelösszeg 150Mio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1300" dirty="0"/>
              <a:t>Saját erő 10%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1300" dirty="0"/>
              <a:t>LTP megtakarítás nélkül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1300" dirty="0"/>
              <a:t>3 havi adósságszolgálatnak megfelelő óvadék elhelyezése</a:t>
            </a:r>
          </a:p>
          <a:p>
            <a:endParaRPr lang="hu-HU" sz="1300" dirty="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08905143-A54B-4CB8-8196-24D18331D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773" y="174861"/>
            <a:ext cx="8280813" cy="303453"/>
          </a:xfrm>
        </p:spPr>
        <p:txBody>
          <a:bodyPr/>
          <a:lstStyle/>
          <a:p>
            <a:r>
              <a:rPr lang="hu-HU" dirty="0"/>
              <a:t>Elérhető Társasházi hitelkonstrukciók</a:t>
            </a:r>
          </a:p>
        </p:txBody>
      </p:sp>
      <p:grpSp>
        <p:nvGrpSpPr>
          <p:cNvPr id="16" name="Group 29">
            <a:extLst>
              <a:ext uri="{FF2B5EF4-FFF2-40B4-BE49-F238E27FC236}">
                <a16:creationId xmlns:a16="http://schemas.microsoft.com/office/drawing/2014/main" id="{3545364B-125A-4D43-B8BF-3D52814DECC3}"/>
              </a:ext>
            </a:extLst>
          </p:cNvPr>
          <p:cNvGrpSpPr/>
          <p:nvPr/>
        </p:nvGrpSpPr>
        <p:grpSpPr>
          <a:xfrm>
            <a:off x="87973" y="990349"/>
            <a:ext cx="2141397" cy="735166"/>
            <a:chOff x="5961545" y="1243758"/>
            <a:chExt cx="1968394" cy="971809"/>
          </a:xfrm>
        </p:grpSpPr>
        <p:sp>
          <p:nvSpPr>
            <p:cNvPr id="17" name="Rettangolo con angoli arrotondati in diagonale 28">
              <a:extLst>
                <a:ext uri="{FF2B5EF4-FFF2-40B4-BE49-F238E27FC236}">
                  <a16:creationId xmlns:a16="http://schemas.microsoft.com/office/drawing/2014/main" id="{0F53A1CF-712B-4CD3-BD2B-D75C809E09D8}"/>
                </a:ext>
              </a:extLst>
            </p:cNvPr>
            <p:cNvSpPr/>
            <p:nvPr/>
          </p:nvSpPr>
          <p:spPr>
            <a:xfrm>
              <a:off x="5961545" y="1243758"/>
              <a:ext cx="1968394" cy="971809"/>
            </a:xfrm>
            <a:prstGeom prst="round2DiagRect">
              <a:avLst>
                <a:gd name="adj1" fmla="val 12773"/>
                <a:gd name="adj2" fmla="val 0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0" bIns="0" rtlCol="0" anchor="t" anchorCtr="0"/>
            <a:lstStyle/>
            <a:p>
              <a:pPr defTabSz="457200" fontAlgn="auto">
                <a:spcBef>
                  <a:spcPct val="20000"/>
                </a:spcBef>
                <a:spcAft>
                  <a:spcPts val="0"/>
                </a:spcAft>
                <a:buClr>
                  <a:srgbClr val="E1061C"/>
                </a:buClr>
                <a:buFont typeface="Arial"/>
                <a:buNone/>
              </a:pPr>
              <a:endParaRPr lang="en-US" sz="1200" dirty="0">
                <a:solidFill>
                  <a:schemeClr val="tx1"/>
                </a:solidFill>
                <a:latin typeface="UniCredit (Body)"/>
                <a:cs typeface="Arial" panose="020B0604020202020204" pitchFamily="34" charset="0"/>
              </a:endParaRPr>
            </a:p>
          </p:txBody>
        </p:sp>
        <p:sp>
          <p:nvSpPr>
            <p:cNvPr id="18" name="Rettangolo con angoli arrotondati in diagonale 29">
              <a:extLst>
                <a:ext uri="{FF2B5EF4-FFF2-40B4-BE49-F238E27FC236}">
                  <a16:creationId xmlns:a16="http://schemas.microsoft.com/office/drawing/2014/main" id="{FEABD0A7-9623-408B-A312-EC1CBC7EC21E}"/>
                </a:ext>
              </a:extLst>
            </p:cNvPr>
            <p:cNvSpPr/>
            <p:nvPr/>
          </p:nvSpPr>
          <p:spPr>
            <a:xfrm>
              <a:off x="5961545" y="1243758"/>
              <a:ext cx="1181960" cy="971809"/>
            </a:xfrm>
            <a:prstGeom prst="round2DiagRect">
              <a:avLst>
                <a:gd name="adj1" fmla="val 18211"/>
                <a:gd name="adj2" fmla="val 0"/>
              </a:avLst>
            </a:prstGeom>
            <a:solidFill>
              <a:srgbClr val="E5E5E5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0" bIns="0" rtlCol="0" anchor="ctr" anchorCtr="1"/>
            <a:lstStyle/>
            <a:p>
              <a:pPr defTabSz="457200" fontAlgn="auto">
                <a:spcBef>
                  <a:spcPct val="20000"/>
                </a:spcBef>
                <a:spcAft>
                  <a:spcPts val="0"/>
                </a:spcAft>
                <a:buClr>
                  <a:srgbClr val="E1061C"/>
                </a:buClr>
                <a:buFont typeface="Arial"/>
                <a:buNone/>
              </a:pPr>
              <a:r>
                <a:rPr lang="hu-HU" sz="1200" b="1" dirty="0">
                  <a:solidFill>
                    <a:schemeClr val="tx1"/>
                  </a:solidFill>
                  <a:latin typeface="UniCredit (Body)"/>
                  <a:cs typeface="Arial" panose="020B0604020202020204" pitchFamily="34" charset="0"/>
                </a:rPr>
                <a:t>EGYENLŐ</a:t>
              </a:r>
              <a:r>
                <a:rPr lang="hu-HU" sz="1200" dirty="0">
                  <a:solidFill>
                    <a:schemeClr val="tx1"/>
                  </a:solidFill>
                  <a:latin typeface="UniCredit (Body)"/>
                  <a:cs typeface="Arial" panose="020B0604020202020204" pitchFamily="34" charset="0"/>
                </a:rPr>
                <a:t> tőketörlesztéses hitel konstrukció</a:t>
              </a:r>
            </a:p>
          </p:txBody>
        </p:sp>
      </p:grpSp>
      <p:sp>
        <p:nvSpPr>
          <p:cNvPr id="19" name="Freeform 25">
            <a:extLst>
              <a:ext uri="{FF2B5EF4-FFF2-40B4-BE49-F238E27FC236}">
                <a16:creationId xmlns:a16="http://schemas.microsoft.com/office/drawing/2014/main" id="{C502E43B-EA90-4944-9AF8-C54BDA5E0CC6}"/>
              </a:ext>
            </a:extLst>
          </p:cNvPr>
          <p:cNvSpPr>
            <a:spLocks noEditPoints="1"/>
          </p:cNvSpPr>
          <p:nvPr/>
        </p:nvSpPr>
        <p:spPr bwMode="auto">
          <a:xfrm>
            <a:off x="1603019" y="1164975"/>
            <a:ext cx="441116" cy="388081"/>
          </a:xfrm>
          <a:custGeom>
            <a:avLst/>
            <a:gdLst>
              <a:gd name="T0" fmla="*/ 3968 w 3968"/>
              <a:gd name="T1" fmla="*/ 3534 h 3968"/>
              <a:gd name="T2" fmla="*/ 0 w 3968"/>
              <a:gd name="T3" fmla="*/ 1240 h 3968"/>
              <a:gd name="T4" fmla="*/ 286 w 3968"/>
              <a:gd name="T5" fmla="*/ 1255 h 3968"/>
              <a:gd name="T6" fmla="*/ 564 w 3968"/>
              <a:gd name="T7" fmla="*/ 1330 h 3968"/>
              <a:gd name="T8" fmla="*/ 812 w 3968"/>
              <a:gd name="T9" fmla="*/ 1464 h 3968"/>
              <a:gd name="T10" fmla="*/ 1023 w 3968"/>
              <a:gd name="T11" fmla="*/ 1647 h 3968"/>
              <a:gd name="T12" fmla="*/ 1190 w 3968"/>
              <a:gd name="T13" fmla="*/ 1871 h 3968"/>
              <a:gd name="T14" fmla="*/ 1305 w 3968"/>
              <a:gd name="T15" fmla="*/ 2129 h 3968"/>
              <a:gd name="T16" fmla="*/ 1360 w 3968"/>
              <a:gd name="T17" fmla="*/ 2415 h 3968"/>
              <a:gd name="T18" fmla="*/ 2605 w 3968"/>
              <a:gd name="T19" fmla="*/ 2541 h 3968"/>
              <a:gd name="T20" fmla="*/ 2619 w 3968"/>
              <a:gd name="T21" fmla="*/ 2317 h 3968"/>
              <a:gd name="T22" fmla="*/ 2696 w 3968"/>
              <a:gd name="T23" fmla="*/ 2041 h 3968"/>
              <a:gd name="T24" fmla="*/ 2829 w 3968"/>
              <a:gd name="T25" fmla="*/ 1792 h 3968"/>
              <a:gd name="T26" fmla="*/ 3011 w 3968"/>
              <a:gd name="T27" fmla="*/ 1580 h 3968"/>
              <a:gd name="T28" fmla="*/ 3236 w 3968"/>
              <a:gd name="T29" fmla="*/ 1414 h 3968"/>
              <a:gd name="T30" fmla="*/ 3495 w 3968"/>
              <a:gd name="T31" fmla="*/ 1299 h 3968"/>
              <a:gd name="T32" fmla="*/ 3779 w 3968"/>
              <a:gd name="T33" fmla="*/ 1243 h 3968"/>
              <a:gd name="T34" fmla="*/ 3968 w 3968"/>
              <a:gd name="T35" fmla="*/ 2790 h 3968"/>
              <a:gd name="T36" fmla="*/ 0 w 3968"/>
              <a:gd name="T37" fmla="*/ 3968 h 3968"/>
              <a:gd name="T38" fmla="*/ 3298 w 3968"/>
              <a:gd name="T39" fmla="*/ 3 h 3968"/>
              <a:gd name="T40" fmla="*/ 3459 w 3968"/>
              <a:gd name="T41" fmla="*/ 50 h 3968"/>
              <a:gd name="T42" fmla="*/ 3593 w 3968"/>
              <a:gd name="T43" fmla="*/ 145 h 3968"/>
              <a:gd name="T44" fmla="*/ 3687 w 3968"/>
              <a:gd name="T45" fmla="*/ 278 h 3968"/>
              <a:gd name="T46" fmla="*/ 3735 w 3968"/>
              <a:gd name="T47" fmla="*/ 440 h 3968"/>
              <a:gd name="T48" fmla="*/ 3725 w 3968"/>
              <a:gd name="T49" fmla="*/ 612 h 3968"/>
              <a:gd name="T50" fmla="*/ 3661 w 3968"/>
              <a:gd name="T51" fmla="*/ 764 h 3968"/>
              <a:gd name="T52" fmla="*/ 3552 w 3968"/>
              <a:gd name="T53" fmla="*/ 887 h 3968"/>
              <a:gd name="T54" fmla="*/ 3408 w 3968"/>
              <a:gd name="T55" fmla="*/ 967 h 3968"/>
              <a:gd name="T56" fmla="*/ 3240 w 3968"/>
              <a:gd name="T57" fmla="*/ 996 h 3968"/>
              <a:gd name="T58" fmla="*/ 3072 w 3968"/>
              <a:gd name="T59" fmla="*/ 967 h 3968"/>
              <a:gd name="T60" fmla="*/ 2928 w 3968"/>
              <a:gd name="T61" fmla="*/ 887 h 3968"/>
              <a:gd name="T62" fmla="*/ 2819 w 3968"/>
              <a:gd name="T63" fmla="*/ 764 h 3968"/>
              <a:gd name="T64" fmla="*/ 2755 w 3968"/>
              <a:gd name="T65" fmla="*/ 612 h 3968"/>
              <a:gd name="T66" fmla="*/ 2745 w 3968"/>
              <a:gd name="T67" fmla="*/ 440 h 3968"/>
              <a:gd name="T68" fmla="*/ 2793 w 3968"/>
              <a:gd name="T69" fmla="*/ 278 h 3968"/>
              <a:gd name="T70" fmla="*/ 2887 w 3968"/>
              <a:gd name="T71" fmla="*/ 145 h 3968"/>
              <a:gd name="T72" fmla="*/ 3021 w 3968"/>
              <a:gd name="T73" fmla="*/ 50 h 3968"/>
              <a:gd name="T74" fmla="*/ 3182 w 3968"/>
              <a:gd name="T75" fmla="*/ 3 h 3968"/>
              <a:gd name="T76" fmla="*/ 967 w 3968"/>
              <a:gd name="T77" fmla="*/ 3 h 3968"/>
              <a:gd name="T78" fmla="*/ 1128 w 3968"/>
              <a:gd name="T79" fmla="*/ 50 h 3968"/>
              <a:gd name="T80" fmla="*/ 1262 w 3968"/>
              <a:gd name="T81" fmla="*/ 145 h 3968"/>
              <a:gd name="T82" fmla="*/ 1356 w 3968"/>
              <a:gd name="T83" fmla="*/ 278 h 3968"/>
              <a:gd name="T84" fmla="*/ 1404 w 3968"/>
              <a:gd name="T85" fmla="*/ 440 h 3968"/>
              <a:gd name="T86" fmla="*/ 1394 w 3968"/>
              <a:gd name="T87" fmla="*/ 612 h 3968"/>
              <a:gd name="T88" fmla="*/ 1330 w 3968"/>
              <a:gd name="T89" fmla="*/ 764 h 3968"/>
              <a:gd name="T90" fmla="*/ 1221 w 3968"/>
              <a:gd name="T91" fmla="*/ 887 h 3968"/>
              <a:gd name="T92" fmla="*/ 1078 w 3968"/>
              <a:gd name="T93" fmla="*/ 967 h 3968"/>
              <a:gd name="T94" fmla="*/ 909 w 3968"/>
              <a:gd name="T95" fmla="*/ 996 h 3968"/>
              <a:gd name="T96" fmla="*/ 741 w 3968"/>
              <a:gd name="T97" fmla="*/ 967 h 3968"/>
              <a:gd name="T98" fmla="*/ 598 w 3968"/>
              <a:gd name="T99" fmla="*/ 887 h 3968"/>
              <a:gd name="T100" fmla="*/ 488 w 3968"/>
              <a:gd name="T101" fmla="*/ 764 h 3968"/>
              <a:gd name="T102" fmla="*/ 424 w 3968"/>
              <a:gd name="T103" fmla="*/ 612 h 3968"/>
              <a:gd name="T104" fmla="*/ 415 w 3968"/>
              <a:gd name="T105" fmla="*/ 440 h 3968"/>
              <a:gd name="T106" fmla="*/ 462 w 3968"/>
              <a:gd name="T107" fmla="*/ 278 h 3968"/>
              <a:gd name="T108" fmla="*/ 556 w 3968"/>
              <a:gd name="T109" fmla="*/ 145 h 3968"/>
              <a:gd name="T110" fmla="*/ 690 w 3968"/>
              <a:gd name="T111" fmla="*/ 50 h 3968"/>
              <a:gd name="T112" fmla="*/ 851 w 3968"/>
              <a:gd name="T113" fmla="*/ 3 h 3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968" h="3968">
                <a:moveTo>
                  <a:pt x="2605" y="3038"/>
                </a:moveTo>
                <a:lnTo>
                  <a:pt x="3968" y="3038"/>
                </a:lnTo>
                <a:lnTo>
                  <a:pt x="3968" y="3534"/>
                </a:lnTo>
                <a:lnTo>
                  <a:pt x="2605" y="3534"/>
                </a:lnTo>
                <a:lnTo>
                  <a:pt x="2605" y="3038"/>
                </a:lnTo>
                <a:close/>
                <a:moveTo>
                  <a:pt x="0" y="1240"/>
                </a:moveTo>
                <a:lnTo>
                  <a:pt x="90" y="1240"/>
                </a:lnTo>
                <a:lnTo>
                  <a:pt x="189" y="1243"/>
                </a:lnTo>
                <a:lnTo>
                  <a:pt x="286" y="1255"/>
                </a:lnTo>
                <a:lnTo>
                  <a:pt x="382" y="1273"/>
                </a:lnTo>
                <a:lnTo>
                  <a:pt x="474" y="1299"/>
                </a:lnTo>
                <a:lnTo>
                  <a:pt x="564" y="1330"/>
                </a:lnTo>
                <a:lnTo>
                  <a:pt x="650" y="1369"/>
                </a:lnTo>
                <a:lnTo>
                  <a:pt x="733" y="1414"/>
                </a:lnTo>
                <a:lnTo>
                  <a:pt x="812" y="1464"/>
                </a:lnTo>
                <a:lnTo>
                  <a:pt x="886" y="1520"/>
                </a:lnTo>
                <a:lnTo>
                  <a:pt x="958" y="1580"/>
                </a:lnTo>
                <a:lnTo>
                  <a:pt x="1023" y="1647"/>
                </a:lnTo>
                <a:lnTo>
                  <a:pt x="1084" y="1717"/>
                </a:lnTo>
                <a:lnTo>
                  <a:pt x="1139" y="1792"/>
                </a:lnTo>
                <a:lnTo>
                  <a:pt x="1190" y="1871"/>
                </a:lnTo>
                <a:lnTo>
                  <a:pt x="1235" y="1953"/>
                </a:lnTo>
                <a:lnTo>
                  <a:pt x="1273" y="2041"/>
                </a:lnTo>
                <a:lnTo>
                  <a:pt x="1305" y="2129"/>
                </a:lnTo>
                <a:lnTo>
                  <a:pt x="1331" y="2223"/>
                </a:lnTo>
                <a:lnTo>
                  <a:pt x="1349" y="2317"/>
                </a:lnTo>
                <a:lnTo>
                  <a:pt x="1360" y="2415"/>
                </a:lnTo>
                <a:lnTo>
                  <a:pt x="1364" y="2515"/>
                </a:lnTo>
                <a:lnTo>
                  <a:pt x="1364" y="2541"/>
                </a:lnTo>
                <a:lnTo>
                  <a:pt x="2605" y="2541"/>
                </a:lnTo>
                <a:lnTo>
                  <a:pt x="2605" y="2515"/>
                </a:lnTo>
                <a:lnTo>
                  <a:pt x="2608" y="2415"/>
                </a:lnTo>
                <a:lnTo>
                  <a:pt x="2619" y="2317"/>
                </a:lnTo>
                <a:lnTo>
                  <a:pt x="2638" y="2223"/>
                </a:lnTo>
                <a:lnTo>
                  <a:pt x="2663" y="2129"/>
                </a:lnTo>
                <a:lnTo>
                  <a:pt x="2696" y="2041"/>
                </a:lnTo>
                <a:lnTo>
                  <a:pt x="2733" y="1953"/>
                </a:lnTo>
                <a:lnTo>
                  <a:pt x="2778" y="1871"/>
                </a:lnTo>
                <a:lnTo>
                  <a:pt x="2829" y="1792"/>
                </a:lnTo>
                <a:lnTo>
                  <a:pt x="2885" y="1717"/>
                </a:lnTo>
                <a:lnTo>
                  <a:pt x="2945" y="1647"/>
                </a:lnTo>
                <a:lnTo>
                  <a:pt x="3011" y="1580"/>
                </a:lnTo>
                <a:lnTo>
                  <a:pt x="3082" y="1520"/>
                </a:lnTo>
                <a:lnTo>
                  <a:pt x="3156" y="1464"/>
                </a:lnTo>
                <a:lnTo>
                  <a:pt x="3236" y="1414"/>
                </a:lnTo>
                <a:lnTo>
                  <a:pt x="3319" y="1369"/>
                </a:lnTo>
                <a:lnTo>
                  <a:pt x="3405" y="1330"/>
                </a:lnTo>
                <a:lnTo>
                  <a:pt x="3495" y="1299"/>
                </a:lnTo>
                <a:lnTo>
                  <a:pt x="3587" y="1273"/>
                </a:lnTo>
                <a:lnTo>
                  <a:pt x="3682" y="1255"/>
                </a:lnTo>
                <a:lnTo>
                  <a:pt x="3779" y="1243"/>
                </a:lnTo>
                <a:lnTo>
                  <a:pt x="3879" y="1240"/>
                </a:lnTo>
                <a:lnTo>
                  <a:pt x="3968" y="1240"/>
                </a:lnTo>
                <a:lnTo>
                  <a:pt x="3968" y="2790"/>
                </a:lnTo>
                <a:lnTo>
                  <a:pt x="1364" y="2790"/>
                </a:lnTo>
                <a:lnTo>
                  <a:pt x="1364" y="3968"/>
                </a:lnTo>
                <a:lnTo>
                  <a:pt x="0" y="3968"/>
                </a:lnTo>
                <a:lnTo>
                  <a:pt x="0" y="1240"/>
                </a:lnTo>
                <a:close/>
                <a:moveTo>
                  <a:pt x="3240" y="0"/>
                </a:moveTo>
                <a:lnTo>
                  <a:pt x="3298" y="3"/>
                </a:lnTo>
                <a:lnTo>
                  <a:pt x="3354" y="13"/>
                </a:lnTo>
                <a:lnTo>
                  <a:pt x="3408" y="29"/>
                </a:lnTo>
                <a:lnTo>
                  <a:pt x="3459" y="50"/>
                </a:lnTo>
                <a:lnTo>
                  <a:pt x="3507" y="77"/>
                </a:lnTo>
                <a:lnTo>
                  <a:pt x="3552" y="109"/>
                </a:lnTo>
                <a:lnTo>
                  <a:pt x="3593" y="145"/>
                </a:lnTo>
                <a:lnTo>
                  <a:pt x="3629" y="186"/>
                </a:lnTo>
                <a:lnTo>
                  <a:pt x="3661" y="231"/>
                </a:lnTo>
                <a:lnTo>
                  <a:pt x="3687" y="278"/>
                </a:lnTo>
                <a:lnTo>
                  <a:pt x="3709" y="329"/>
                </a:lnTo>
                <a:lnTo>
                  <a:pt x="3725" y="384"/>
                </a:lnTo>
                <a:lnTo>
                  <a:pt x="3735" y="440"/>
                </a:lnTo>
                <a:lnTo>
                  <a:pt x="3738" y="498"/>
                </a:lnTo>
                <a:lnTo>
                  <a:pt x="3735" y="556"/>
                </a:lnTo>
                <a:lnTo>
                  <a:pt x="3725" y="612"/>
                </a:lnTo>
                <a:lnTo>
                  <a:pt x="3709" y="666"/>
                </a:lnTo>
                <a:lnTo>
                  <a:pt x="3687" y="717"/>
                </a:lnTo>
                <a:lnTo>
                  <a:pt x="3661" y="764"/>
                </a:lnTo>
                <a:lnTo>
                  <a:pt x="3629" y="809"/>
                </a:lnTo>
                <a:lnTo>
                  <a:pt x="3593" y="850"/>
                </a:lnTo>
                <a:lnTo>
                  <a:pt x="3552" y="887"/>
                </a:lnTo>
                <a:lnTo>
                  <a:pt x="3507" y="918"/>
                </a:lnTo>
                <a:lnTo>
                  <a:pt x="3459" y="945"/>
                </a:lnTo>
                <a:lnTo>
                  <a:pt x="3408" y="967"/>
                </a:lnTo>
                <a:lnTo>
                  <a:pt x="3354" y="983"/>
                </a:lnTo>
                <a:lnTo>
                  <a:pt x="3298" y="992"/>
                </a:lnTo>
                <a:lnTo>
                  <a:pt x="3240" y="996"/>
                </a:lnTo>
                <a:lnTo>
                  <a:pt x="3182" y="992"/>
                </a:lnTo>
                <a:lnTo>
                  <a:pt x="3126" y="983"/>
                </a:lnTo>
                <a:lnTo>
                  <a:pt x="3072" y="967"/>
                </a:lnTo>
                <a:lnTo>
                  <a:pt x="3021" y="945"/>
                </a:lnTo>
                <a:lnTo>
                  <a:pt x="2973" y="918"/>
                </a:lnTo>
                <a:lnTo>
                  <a:pt x="2928" y="887"/>
                </a:lnTo>
                <a:lnTo>
                  <a:pt x="2887" y="850"/>
                </a:lnTo>
                <a:lnTo>
                  <a:pt x="2851" y="809"/>
                </a:lnTo>
                <a:lnTo>
                  <a:pt x="2819" y="764"/>
                </a:lnTo>
                <a:lnTo>
                  <a:pt x="2793" y="717"/>
                </a:lnTo>
                <a:lnTo>
                  <a:pt x="2771" y="666"/>
                </a:lnTo>
                <a:lnTo>
                  <a:pt x="2755" y="612"/>
                </a:lnTo>
                <a:lnTo>
                  <a:pt x="2745" y="556"/>
                </a:lnTo>
                <a:lnTo>
                  <a:pt x="2742" y="498"/>
                </a:lnTo>
                <a:lnTo>
                  <a:pt x="2745" y="440"/>
                </a:lnTo>
                <a:lnTo>
                  <a:pt x="2755" y="384"/>
                </a:lnTo>
                <a:lnTo>
                  <a:pt x="2771" y="329"/>
                </a:lnTo>
                <a:lnTo>
                  <a:pt x="2793" y="278"/>
                </a:lnTo>
                <a:lnTo>
                  <a:pt x="2819" y="231"/>
                </a:lnTo>
                <a:lnTo>
                  <a:pt x="2851" y="186"/>
                </a:lnTo>
                <a:lnTo>
                  <a:pt x="2887" y="145"/>
                </a:lnTo>
                <a:lnTo>
                  <a:pt x="2928" y="109"/>
                </a:lnTo>
                <a:lnTo>
                  <a:pt x="2973" y="77"/>
                </a:lnTo>
                <a:lnTo>
                  <a:pt x="3021" y="50"/>
                </a:lnTo>
                <a:lnTo>
                  <a:pt x="3072" y="29"/>
                </a:lnTo>
                <a:lnTo>
                  <a:pt x="3126" y="13"/>
                </a:lnTo>
                <a:lnTo>
                  <a:pt x="3182" y="3"/>
                </a:lnTo>
                <a:lnTo>
                  <a:pt x="3240" y="0"/>
                </a:lnTo>
                <a:close/>
                <a:moveTo>
                  <a:pt x="909" y="0"/>
                </a:moveTo>
                <a:lnTo>
                  <a:pt x="967" y="3"/>
                </a:lnTo>
                <a:lnTo>
                  <a:pt x="1023" y="13"/>
                </a:lnTo>
                <a:lnTo>
                  <a:pt x="1078" y="29"/>
                </a:lnTo>
                <a:lnTo>
                  <a:pt x="1128" y="50"/>
                </a:lnTo>
                <a:lnTo>
                  <a:pt x="1176" y="77"/>
                </a:lnTo>
                <a:lnTo>
                  <a:pt x="1221" y="109"/>
                </a:lnTo>
                <a:lnTo>
                  <a:pt x="1262" y="145"/>
                </a:lnTo>
                <a:lnTo>
                  <a:pt x="1298" y="186"/>
                </a:lnTo>
                <a:lnTo>
                  <a:pt x="1330" y="231"/>
                </a:lnTo>
                <a:lnTo>
                  <a:pt x="1356" y="278"/>
                </a:lnTo>
                <a:lnTo>
                  <a:pt x="1378" y="329"/>
                </a:lnTo>
                <a:lnTo>
                  <a:pt x="1394" y="384"/>
                </a:lnTo>
                <a:lnTo>
                  <a:pt x="1404" y="440"/>
                </a:lnTo>
                <a:lnTo>
                  <a:pt x="1407" y="498"/>
                </a:lnTo>
                <a:lnTo>
                  <a:pt x="1404" y="556"/>
                </a:lnTo>
                <a:lnTo>
                  <a:pt x="1394" y="612"/>
                </a:lnTo>
                <a:lnTo>
                  <a:pt x="1378" y="666"/>
                </a:lnTo>
                <a:lnTo>
                  <a:pt x="1356" y="717"/>
                </a:lnTo>
                <a:lnTo>
                  <a:pt x="1330" y="764"/>
                </a:lnTo>
                <a:lnTo>
                  <a:pt x="1298" y="809"/>
                </a:lnTo>
                <a:lnTo>
                  <a:pt x="1262" y="850"/>
                </a:lnTo>
                <a:lnTo>
                  <a:pt x="1221" y="887"/>
                </a:lnTo>
                <a:lnTo>
                  <a:pt x="1176" y="918"/>
                </a:lnTo>
                <a:lnTo>
                  <a:pt x="1128" y="945"/>
                </a:lnTo>
                <a:lnTo>
                  <a:pt x="1078" y="967"/>
                </a:lnTo>
                <a:lnTo>
                  <a:pt x="1023" y="983"/>
                </a:lnTo>
                <a:lnTo>
                  <a:pt x="967" y="992"/>
                </a:lnTo>
                <a:lnTo>
                  <a:pt x="909" y="996"/>
                </a:lnTo>
                <a:lnTo>
                  <a:pt x="851" y="992"/>
                </a:lnTo>
                <a:lnTo>
                  <a:pt x="795" y="983"/>
                </a:lnTo>
                <a:lnTo>
                  <a:pt x="741" y="967"/>
                </a:lnTo>
                <a:lnTo>
                  <a:pt x="690" y="945"/>
                </a:lnTo>
                <a:lnTo>
                  <a:pt x="642" y="918"/>
                </a:lnTo>
                <a:lnTo>
                  <a:pt x="598" y="887"/>
                </a:lnTo>
                <a:lnTo>
                  <a:pt x="556" y="850"/>
                </a:lnTo>
                <a:lnTo>
                  <a:pt x="520" y="809"/>
                </a:lnTo>
                <a:lnTo>
                  <a:pt x="488" y="764"/>
                </a:lnTo>
                <a:lnTo>
                  <a:pt x="462" y="717"/>
                </a:lnTo>
                <a:lnTo>
                  <a:pt x="440" y="666"/>
                </a:lnTo>
                <a:lnTo>
                  <a:pt x="424" y="612"/>
                </a:lnTo>
                <a:lnTo>
                  <a:pt x="415" y="556"/>
                </a:lnTo>
                <a:lnTo>
                  <a:pt x="411" y="498"/>
                </a:lnTo>
                <a:lnTo>
                  <a:pt x="415" y="440"/>
                </a:lnTo>
                <a:lnTo>
                  <a:pt x="424" y="384"/>
                </a:lnTo>
                <a:lnTo>
                  <a:pt x="440" y="329"/>
                </a:lnTo>
                <a:lnTo>
                  <a:pt x="462" y="278"/>
                </a:lnTo>
                <a:lnTo>
                  <a:pt x="488" y="231"/>
                </a:lnTo>
                <a:lnTo>
                  <a:pt x="520" y="186"/>
                </a:lnTo>
                <a:lnTo>
                  <a:pt x="556" y="145"/>
                </a:lnTo>
                <a:lnTo>
                  <a:pt x="598" y="109"/>
                </a:lnTo>
                <a:lnTo>
                  <a:pt x="642" y="77"/>
                </a:lnTo>
                <a:lnTo>
                  <a:pt x="690" y="50"/>
                </a:lnTo>
                <a:lnTo>
                  <a:pt x="741" y="29"/>
                </a:lnTo>
                <a:lnTo>
                  <a:pt x="795" y="13"/>
                </a:lnTo>
                <a:lnTo>
                  <a:pt x="851" y="3"/>
                </a:lnTo>
                <a:lnTo>
                  <a:pt x="909" y="0"/>
                </a:lnTo>
                <a:close/>
              </a:path>
            </a:pathLst>
          </a:custGeom>
          <a:solidFill>
            <a:srgbClr val="E2001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t-IT" sz="1013"/>
          </a:p>
        </p:txBody>
      </p:sp>
      <p:sp>
        <p:nvSpPr>
          <p:cNvPr id="20" name="Tartalom helye 2">
            <a:extLst>
              <a:ext uri="{FF2B5EF4-FFF2-40B4-BE49-F238E27FC236}">
                <a16:creationId xmlns:a16="http://schemas.microsoft.com/office/drawing/2014/main" id="{6025A27D-FB39-493C-8DE9-B16D982DB42F}"/>
              </a:ext>
            </a:extLst>
          </p:cNvPr>
          <p:cNvSpPr txBox="1">
            <a:spLocks/>
          </p:cNvSpPr>
          <p:nvPr/>
        </p:nvSpPr>
        <p:spPr>
          <a:xfrm>
            <a:off x="6841175" y="1960230"/>
            <a:ext cx="2234939" cy="16151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3428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None/>
              <a:tabLst/>
              <a:defRPr lang="en-GB" sz="1800" kern="1200" baseline="0" noProof="0" dirty="0" smtClean="0">
                <a:solidFill>
                  <a:schemeClr val="tx1"/>
                </a:solidFill>
                <a:latin typeface="UniCredit (Body)"/>
                <a:ea typeface="+mn-ea"/>
                <a:cs typeface="Arial" panose="020B0604020202020204" pitchFamily="34" charset="0"/>
              </a:defRPr>
            </a:lvl1pPr>
            <a:lvl2pPr marL="0" marR="0" indent="0" algn="l" defTabSz="3428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1061C"/>
              </a:buClr>
              <a:buSzTx/>
              <a:buFont typeface="Arial"/>
              <a:buNone/>
              <a:tabLst/>
              <a:defRPr lang="en-GB" sz="1400" b="1" kern="1200" baseline="0" noProof="0" dirty="0" smtClean="0">
                <a:solidFill>
                  <a:schemeClr val="tx1"/>
                </a:solidFill>
                <a:latin typeface="UniCredit (Body)"/>
                <a:ea typeface="+mn-ea"/>
                <a:cs typeface="Arial" panose="020B0604020202020204" pitchFamily="34" charset="0"/>
              </a:defRPr>
            </a:lvl2pPr>
            <a:lvl3pPr marL="0" marR="0" indent="0" algn="l" defTabSz="342875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99999"/>
              </a:buClr>
              <a:buSzTx/>
              <a:buFont typeface="System Font Regular"/>
              <a:buNone/>
              <a:tabLst/>
              <a:defRPr lang="en-GB" sz="1400" kern="1200" baseline="0" noProof="0" dirty="0" smtClean="0">
                <a:solidFill>
                  <a:schemeClr val="tx1"/>
                </a:solidFill>
                <a:latin typeface="UniCredit (Body)"/>
                <a:ea typeface="+mn-ea"/>
                <a:cs typeface="Arial" panose="020B0604020202020204" pitchFamily="34" charset="0"/>
              </a:defRPr>
            </a:lvl3pPr>
            <a:lvl4pPr marL="180000" marR="0" indent="-180000" algn="l" defTabSz="342875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●"/>
              <a:tabLst/>
              <a:defRPr lang="en-GB" sz="1400" kern="1200" baseline="0" noProof="0" dirty="0" smtClean="0">
                <a:solidFill>
                  <a:schemeClr val="tx1"/>
                </a:solidFill>
                <a:latin typeface="UniCredit (Body)"/>
                <a:ea typeface="+mn-ea"/>
                <a:cs typeface="Arial" panose="020B0604020202020204" pitchFamily="34" charset="0"/>
              </a:defRPr>
            </a:lvl4pPr>
            <a:lvl5pPr marL="360000" marR="0" indent="-180000" algn="l" defTabSz="342875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●"/>
              <a:tabLst/>
              <a:defRPr lang="en-GB" sz="1400" kern="1200" baseline="0" noProof="0" dirty="0" smtClean="0">
                <a:solidFill>
                  <a:schemeClr val="tx1"/>
                </a:solidFill>
                <a:latin typeface="UniCredit (Body)"/>
                <a:ea typeface="+mn-ea"/>
                <a:cs typeface="Arial" panose="020B0604020202020204" pitchFamily="34" charset="0"/>
              </a:defRPr>
            </a:lvl5pPr>
            <a:lvl6pPr marL="540000" indent="-180000" algn="l" defTabSz="685749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Font typeface="Arial" panose="020B0604020202020204" pitchFamily="34" charset="0"/>
              <a:buChar char="●"/>
              <a:tabLst/>
              <a:defRPr lang="en-GB" sz="1400" kern="1200" noProof="0" dirty="0">
                <a:solidFill>
                  <a:schemeClr val="tx1"/>
                </a:solidFill>
                <a:latin typeface="UniCredit (Body)"/>
                <a:ea typeface="+mn-ea"/>
                <a:cs typeface="+mn-cs"/>
              </a:defRPr>
            </a:lvl6pPr>
            <a:lvl7pPr marL="1037" indent="0" algn="l" defTabSz="685749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80000"/>
              <a:buFont typeface="System Font Regular"/>
              <a:buNone/>
              <a:tabLst/>
              <a:defRPr lang="en-GB" sz="1100" kern="1200" noProof="0" dirty="0" smtClean="0">
                <a:solidFill>
                  <a:schemeClr val="tx1"/>
                </a:solidFill>
                <a:latin typeface="UniCredit (Body)"/>
                <a:ea typeface="+mn-ea"/>
                <a:cs typeface="+mn-cs"/>
              </a:defRPr>
            </a:lvl7pPr>
            <a:lvl8pPr marL="288000" indent="-288000" algn="l" defTabSz="685749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999999"/>
              </a:buClr>
              <a:buSzPct val="100000"/>
              <a:buFontTx/>
              <a:buBlip>
                <a:blip r:embed="rId3"/>
              </a:buBlip>
              <a:tabLst/>
              <a:defRPr lang="en-GB" sz="1400" kern="1200" noProof="0" dirty="0" smtClean="0">
                <a:solidFill>
                  <a:schemeClr val="tx1"/>
                </a:solidFill>
                <a:latin typeface="UniCredit (Body)"/>
                <a:ea typeface="+mn-ea"/>
                <a:cs typeface="+mn-cs"/>
              </a:defRPr>
            </a:lvl8pPr>
            <a:lvl9pPr marL="288000" indent="-288000" algn="l" defTabSz="685749" rtl="0" eaLnBrk="1" latinLnBrk="0" hangingPunct="1">
              <a:lnSpc>
                <a:spcPct val="90000"/>
              </a:lnSpc>
              <a:spcBef>
                <a:spcPts val="1200"/>
              </a:spcBef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tabLst/>
              <a:defRPr lang="en-GB" sz="1400" kern="1200" noProof="0" dirty="0" smtClean="0">
                <a:solidFill>
                  <a:schemeClr val="tx1"/>
                </a:solidFill>
                <a:latin typeface="UniCredit (Body)"/>
                <a:ea typeface="+mn-ea"/>
                <a:cs typeface="+mn-cs"/>
              </a:defRPr>
            </a:lvl9pPr>
          </a:lstStyle>
          <a:p>
            <a:r>
              <a:rPr lang="hu-HU" sz="1300" u="sng" dirty="0"/>
              <a:t>Főbb paraméterek: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1300" dirty="0"/>
              <a:t>Elsősorban Energetikai beruházásokhoz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1300" dirty="0"/>
              <a:t>Akár 250 </a:t>
            </a:r>
            <a:r>
              <a:rPr lang="hu-HU" sz="1300" dirty="0" err="1"/>
              <a:t>mHUF</a:t>
            </a:r>
            <a:r>
              <a:rPr lang="hu-HU" sz="1300" dirty="0"/>
              <a:t> hitelösszegig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1300" b="1" dirty="0"/>
              <a:t>fix kamatozású is lehet </a:t>
            </a:r>
            <a:r>
              <a:rPr lang="hu-HU" sz="1300" dirty="0"/>
              <a:t>a futamidő végéig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1300" dirty="0"/>
              <a:t>Kamatkedvezmény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1300" dirty="0"/>
              <a:t>Futamidő </a:t>
            </a:r>
            <a:r>
              <a:rPr lang="hu-HU" sz="1300" dirty="0" err="1"/>
              <a:t>max</a:t>
            </a:r>
            <a:r>
              <a:rPr lang="hu-HU" sz="1300" dirty="0"/>
              <a:t>. 10 év</a:t>
            </a:r>
          </a:p>
        </p:txBody>
      </p:sp>
      <p:grpSp>
        <p:nvGrpSpPr>
          <p:cNvPr id="21" name="Group 29">
            <a:extLst>
              <a:ext uri="{FF2B5EF4-FFF2-40B4-BE49-F238E27FC236}">
                <a16:creationId xmlns:a16="http://schemas.microsoft.com/office/drawing/2014/main" id="{CE2DC2DA-9E7F-4DBC-A691-EB0E3007003E}"/>
              </a:ext>
            </a:extLst>
          </p:cNvPr>
          <p:cNvGrpSpPr/>
          <p:nvPr/>
        </p:nvGrpSpPr>
        <p:grpSpPr>
          <a:xfrm>
            <a:off x="6821088" y="990350"/>
            <a:ext cx="2275114" cy="749262"/>
            <a:chOff x="5961545" y="1243758"/>
            <a:chExt cx="1968394" cy="971809"/>
          </a:xfrm>
        </p:grpSpPr>
        <p:sp>
          <p:nvSpPr>
            <p:cNvPr id="22" name="Rettangolo con angoli arrotondati in diagonale 28">
              <a:extLst>
                <a:ext uri="{FF2B5EF4-FFF2-40B4-BE49-F238E27FC236}">
                  <a16:creationId xmlns:a16="http://schemas.microsoft.com/office/drawing/2014/main" id="{475BA439-D1C3-4DC0-B953-83168865B6B3}"/>
                </a:ext>
              </a:extLst>
            </p:cNvPr>
            <p:cNvSpPr/>
            <p:nvPr/>
          </p:nvSpPr>
          <p:spPr>
            <a:xfrm>
              <a:off x="5961545" y="1243758"/>
              <a:ext cx="1968394" cy="971809"/>
            </a:xfrm>
            <a:prstGeom prst="round2DiagRect">
              <a:avLst>
                <a:gd name="adj1" fmla="val 12773"/>
                <a:gd name="adj2" fmla="val 0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0" bIns="0" rtlCol="0" anchor="t" anchorCtr="0"/>
            <a:lstStyle/>
            <a:p>
              <a:pPr defTabSz="457200" fontAlgn="auto">
                <a:spcBef>
                  <a:spcPct val="20000"/>
                </a:spcBef>
                <a:spcAft>
                  <a:spcPts val="0"/>
                </a:spcAft>
                <a:buClr>
                  <a:srgbClr val="E1061C"/>
                </a:buClr>
                <a:buFont typeface="Arial"/>
                <a:buNone/>
              </a:pPr>
              <a:endParaRPr lang="en-US" sz="1300">
                <a:solidFill>
                  <a:schemeClr val="tx1"/>
                </a:solidFill>
                <a:latin typeface="UniCredit (Body)"/>
                <a:cs typeface="Arial" panose="020B0604020202020204" pitchFamily="34" charset="0"/>
              </a:endParaRPr>
            </a:p>
          </p:txBody>
        </p:sp>
        <p:sp>
          <p:nvSpPr>
            <p:cNvPr id="23" name="Rettangolo con angoli arrotondati in diagonale 29">
              <a:extLst>
                <a:ext uri="{FF2B5EF4-FFF2-40B4-BE49-F238E27FC236}">
                  <a16:creationId xmlns:a16="http://schemas.microsoft.com/office/drawing/2014/main" id="{3A2228E5-9ACC-4C8D-AFC5-FE4AC21D34FB}"/>
                </a:ext>
              </a:extLst>
            </p:cNvPr>
            <p:cNvSpPr/>
            <p:nvPr/>
          </p:nvSpPr>
          <p:spPr>
            <a:xfrm>
              <a:off x="5961546" y="1243758"/>
              <a:ext cx="1156091" cy="971809"/>
            </a:xfrm>
            <a:prstGeom prst="round2DiagRect">
              <a:avLst>
                <a:gd name="adj1" fmla="val 18211"/>
                <a:gd name="adj2" fmla="val 0"/>
              </a:avLst>
            </a:prstGeom>
            <a:solidFill>
              <a:srgbClr val="E5E5E5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0" bIns="0" rtlCol="0" anchor="ctr" anchorCtr="1"/>
            <a:lstStyle/>
            <a:p>
              <a:pPr defTabSz="457200" fontAlgn="auto">
                <a:spcBef>
                  <a:spcPct val="20000"/>
                </a:spcBef>
                <a:spcAft>
                  <a:spcPts val="0"/>
                </a:spcAft>
                <a:buClr>
                  <a:srgbClr val="E1061C"/>
                </a:buClr>
                <a:buFont typeface="Arial"/>
                <a:buNone/>
              </a:pPr>
              <a:r>
                <a:rPr lang="hu-HU" sz="1300" b="1" dirty="0">
                  <a:solidFill>
                    <a:schemeClr val="tx1"/>
                  </a:solidFill>
                  <a:latin typeface="UniCredit (Body)"/>
                  <a:cs typeface="Arial" panose="020B0604020202020204" pitchFamily="34" charset="0"/>
                </a:rPr>
                <a:t>ZÖLD</a:t>
              </a:r>
              <a:r>
                <a:rPr lang="hu-HU" sz="1300" dirty="0">
                  <a:solidFill>
                    <a:schemeClr val="tx1"/>
                  </a:solidFill>
                  <a:latin typeface="UniCredit (Body)"/>
                  <a:cs typeface="Arial" panose="020B0604020202020204" pitchFamily="34" charset="0"/>
                </a:rPr>
                <a:t> hitel konstrukció</a:t>
              </a:r>
            </a:p>
            <a:p>
              <a:pPr defTabSz="457200" fontAlgn="auto">
                <a:spcBef>
                  <a:spcPct val="20000"/>
                </a:spcBef>
                <a:spcAft>
                  <a:spcPts val="0"/>
                </a:spcAft>
                <a:buClr>
                  <a:srgbClr val="E1061C"/>
                </a:buClr>
                <a:buFont typeface="Arial"/>
                <a:buNone/>
              </a:pPr>
              <a:r>
                <a:rPr lang="hu-HU" sz="1300" dirty="0">
                  <a:solidFill>
                    <a:srgbClr val="FF0000"/>
                  </a:solidFill>
                  <a:latin typeface="UniCredit (Body)"/>
                  <a:cs typeface="Arial" panose="020B0604020202020204" pitchFamily="34" charset="0"/>
                </a:rPr>
                <a:t>(Fejlesztés alatt)</a:t>
              </a:r>
            </a:p>
          </p:txBody>
        </p:sp>
      </p:grpSp>
      <p:pic>
        <p:nvPicPr>
          <p:cNvPr id="25" name="Immagine 8" descr="Agency circle-01.png">
            <a:extLst>
              <a:ext uri="{FF2B5EF4-FFF2-40B4-BE49-F238E27FC236}">
                <a16:creationId xmlns:a16="http://schemas.microsoft.com/office/drawing/2014/main" id="{F33F3242-85EF-45A5-B9FB-3099181DE65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6269" y="1168900"/>
            <a:ext cx="440989" cy="440989"/>
          </a:xfrm>
          <a:prstGeom prst="ellipse">
            <a:avLst/>
          </a:prstGeom>
          <a:solidFill>
            <a:srgbClr val="00B050"/>
          </a:solidFill>
        </p:spPr>
      </p:pic>
      <p:sp>
        <p:nvSpPr>
          <p:cNvPr id="26" name="Tartalom helye 2">
            <a:extLst>
              <a:ext uri="{FF2B5EF4-FFF2-40B4-BE49-F238E27FC236}">
                <a16:creationId xmlns:a16="http://schemas.microsoft.com/office/drawing/2014/main" id="{CA24B4D7-161A-4926-A734-9C1F68026F9C}"/>
              </a:ext>
            </a:extLst>
          </p:cNvPr>
          <p:cNvSpPr txBox="1">
            <a:spLocks/>
          </p:cNvSpPr>
          <p:nvPr/>
        </p:nvSpPr>
        <p:spPr>
          <a:xfrm>
            <a:off x="2322310" y="1960230"/>
            <a:ext cx="2141397" cy="31186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3428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None/>
              <a:tabLst/>
              <a:defRPr lang="en-GB" sz="1800" kern="1200" baseline="0" noProof="0" dirty="0" smtClean="0">
                <a:solidFill>
                  <a:schemeClr val="tx1"/>
                </a:solidFill>
                <a:latin typeface="UniCredit (Body)"/>
                <a:ea typeface="+mn-ea"/>
                <a:cs typeface="Arial" panose="020B0604020202020204" pitchFamily="34" charset="0"/>
              </a:defRPr>
            </a:lvl1pPr>
            <a:lvl2pPr marL="0" marR="0" indent="0" algn="l" defTabSz="3428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1061C"/>
              </a:buClr>
              <a:buSzTx/>
              <a:buFont typeface="Arial"/>
              <a:buNone/>
              <a:tabLst/>
              <a:defRPr lang="en-GB" sz="1400" b="1" kern="1200" baseline="0" noProof="0" dirty="0" smtClean="0">
                <a:solidFill>
                  <a:schemeClr val="tx1"/>
                </a:solidFill>
                <a:latin typeface="UniCredit (Body)"/>
                <a:ea typeface="+mn-ea"/>
                <a:cs typeface="Arial" panose="020B0604020202020204" pitchFamily="34" charset="0"/>
              </a:defRPr>
            </a:lvl2pPr>
            <a:lvl3pPr marL="0" marR="0" indent="0" algn="l" defTabSz="342875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99999"/>
              </a:buClr>
              <a:buSzTx/>
              <a:buFont typeface="System Font Regular"/>
              <a:buNone/>
              <a:tabLst/>
              <a:defRPr lang="en-GB" sz="1400" kern="1200" baseline="0" noProof="0" dirty="0" smtClean="0">
                <a:solidFill>
                  <a:schemeClr val="tx1"/>
                </a:solidFill>
                <a:latin typeface="UniCredit (Body)"/>
                <a:ea typeface="+mn-ea"/>
                <a:cs typeface="Arial" panose="020B0604020202020204" pitchFamily="34" charset="0"/>
              </a:defRPr>
            </a:lvl3pPr>
            <a:lvl4pPr marL="180000" marR="0" indent="-180000" algn="l" defTabSz="342875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●"/>
              <a:tabLst/>
              <a:defRPr lang="en-GB" sz="1400" kern="1200" baseline="0" noProof="0" dirty="0" smtClean="0">
                <a:solidFill>
                  <a:schemeClr val="tx1"/>
                </a:solidFill>
                <a:latin typeface="UniCredit (Body)"/>
                <a:ea typeface="+mn-ea"/>
                <a:cs typeface="Arial" panose="020B0604020202020204" pitchFamily="34" charset="0"/>
              </a:defRPr>
            </a:lvl4pPr>
            <a:lvl5pPr marL="360000" marR="0" indent="-180000" algn="l" defTabSz="342875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●"/>
              <a:tabLst/>
              <a:defRPr lang="en-GB" sz="1400" kern="1200" baseline="0" noProof="0" dirty="0" smtClean="0">
                <a:solidFill>
                  <a:schemeClr val="tx1"/>
                </a:solidFill>
                <a:latin typeface="UniCredit (Body)"/>
                <a:ea typeface="+mn-ea"/>
                <a:cs typeface="Arial" panose="020B0604020202020204" pitchFamily="34" charset="0"/>
              </a:defRPr>
            </a:lvl5pPr>
            <a:lvl6pPr marL="540000" indent="-180000" algn="l" defTabSz="685749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Font typeface="Arial" panose="020B0604020202020204" pitchFamily="34" charset="0"/>
              <a:buChar char="●"/>
              <a:tabLst/>
              <a:defRPr lang="en-GB" sz="1400" kern="1200" noProof="0" dirty="0">
                <a:solidFill>
                  <a:schemeClr val="tx1"/>
                </a:solidFill>
                <a:latin typeface="UniCredit (Body)"/>
                <a:ea typeface="+mn-ea"/>
                <a:cs typeface="+mn-cs"/>
              </a:defRPr>
            </a:lvl6pPr>
            <a:lvl7pPr marL="1037" indent="0" algn="l" defTabSz="685749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80000"/>
              <a:buFont typeface="System Font Regular"/>
              <a:buNone/>
              <a:tabLst/>
              <a:defRPr lang="en-GB" sz="1100" kern="1200" noProof="0" dirty="0" smtClean="0">
                <a:solidFill>
                  <a:schemeClr val="tx1"/>
                </a:solidFill>
                <a:latin typeface="UniCredit (Body)"/>
                <a:ea typeface="+mn-ea"/>
                <a:cs typeface="+mn-cs"/>
              </a:defRPr>
            </a:lvl7pPr>
            <a:lvl8pPr marL="288000" indent="-288000" algn="l" defTabSz="685749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999999"/>
              </a:buClr>
              <a:buSzPct val="100000"/>
              <a:buFontTx/>
              <a:buBlip>
                <a:blip r:embed="rId3"/>
              </a:buBlip>
              <a:tabLst/>
              <a:defRPr lang="en-GB" sz="1400" kern="1200" noProof="0" dirty="0" smtClean="0">
                <a:solidFill>
                  <a:schemeClr val="tx1"/>
                </a:solidFill>
                <a:latin typeface="UniCredit (Body)"/>
                <a:ea typeface="+mn-ea"/>
                <a:cs typeface="+mn-cs"/>
              </a:defRPr>
            </a:lvl8pPr>
            <a:lvl9pPr marL="288000" indent="-288000" algn="l" defTabSz="685749" rtl="0" eaLnBrk="1" latinLnBrk="0" hangingPunct="1">
              <a:lnSpc>
                <a:spcPct val="90000"/>
              </a:lnSpc>
              <a:spcBef>
                <a:spcPts val="1200"/>
              </a:spcBef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tabLst/>
              <a:defRPr lang="en-GB" sz="1400" kern="1200" noProof="0" dirty="0" smtClean="0">
                <a:solidFill>
                  <a:schemeClr val="tx1"/>
                </a:solidFill>
                <a:latin typeface="UniCredit (Body)"/>
                <a:ea typeface="+mn-ea"/>
                <a:cs typeface="+mn-cs"/>
              </a:defRPr>
            </a:lvl9pPr>
          </a:lstStyle>
          <a:p>
            <a:r>
              <a:rPr lang="hu-HU" sz="1300" u="sng" dirty="0"/>
              <a:t>Főbb paraméterek: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1300" b="1" dirty="0"/>
              <a:t>Csak változó KAMAT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1300" dirty="0"/>
              <a:t>A hitelösszeg maximuma az LTP megtakarítási összeg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1300" b="1" dirty="0"/>
              <a:t>Több szerződés bevonása is lehetséges </a:t>
            </a:r>
            <a:r>
              <a:rPr lang="hu-HU" sz="1300" dirty="0"/>
              <a:t>(lakói nem!), de csak azonos futamidejű módozatokból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1300" dirty="0"/>
              <a:t>A törlesztés a </a:t>
            </a:r>
            <a:r>
              <a:rPr lang="hu-HU" sz="1300" dirty="0" err="1"/>
              <a:t>Fundamenta</a:t>
            </a:r>
            <a:r>
              <a:rPr lang="hu-HU" sz="1300" dirty="0"/>
              <a:t> felé történik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1300" dirty="0"/>
              <a:t>Max hitelösszeg 150Mio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1300" dirty="0"/>
              <a:t>Saját erő 10%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1300" dirty="0"/>
              <a:t>Futamidő </a:t>
            </a:r>
            <a:r>
              <a:rPr lang="hu-HU" sz="1300" dirty="0" err="1"/>
              <a:t>max</a:t>
            </a:r>
            <a:r>
              <a:rPr lang="hu-HU" sz="1300" dirty="0"/>
              <a:t>. 10 év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u-HU" sz="1300" dirty="0"/>
          </a:p>
        </p:txBody>
      </p:sp>
      <p:grpSp>
        <p:nvGrpSpPr>
          <p:cNvPr id="27" name="Group 29">
            <a:extLst>
              <a:ext uri="{FF2B5EF4-FFF2-40B4-BE49-F238E27FC236}">
                <a16:creationId xmlns:a16="http://schemas.microsoft.com/office/drawing/2014/main" id="{C363821E-FD04-414D-BCB3-C4219ABA3BB9}"/>
              </a:ext>
            </a:extLst>
          </p:cNvPr>
          <p:cNvGrpSpPr/>
          <p:nvPr/>
        </p:nvGrpSpPr>
        <p:grpSpPr>
          <a:xfrm>
            <a:off x="2322310" y="1004446"/>
            <a:ext cx="2141397" cy="728457"/>
            <a:chOff x="5961545" y="1243758"/>
            <a:chExt cx="1968394" cy="971809"/>
          </a:xfrm>
        </p:grpSpPr>
        <p:sp>
          <p:nvSpPr>
            <p:cNvPr id="28" name="Rettangolo con angoli arrotondati in diagonale 28">
              <a:extLst>
                <a:ext uri="{FF2B5EF4-FFF2-40B4-BE49-F238E27FC236}">
                  <a16:creationId xmlns:a16="http://schemas.microsoft.com/office/drawing/2014/main" id="{15256AA7-19C0-4966-B1B1-6A06DB0E4F2D}"/>
                </a:ext>
              </a:extLst>
            </p:cNvPr>
            <p:cNvSpPr/>
            <p:nvPr/>
          </p:nvSpPr>
          <p:spPr>
            <a:xfrm>
              <a:off x="5961545" y="1243758"/>
              <a:ext cx="1968394" cy="971809"/>
            </a:xfrm>
            <a:prstGeom prst="round2DiagRect">
              <a:avLst>
                <a:gd name="adj1" fmla="val 12773"/>
                <a:gd name="adj2" fmla="val 0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0" bIns="0" rtlCol="0" anchor="t" anchorCtr="0"/>
            <a:lstStyle/>
            <a:p>
              <a:pPr defTabSz="457200" fontAlgn="auto">
                <a:spcBef>
                  <a:spcPct val="20000"/>
                </a:spcBef>
                <a:spcAft>
                  <a:spcPts val="0"/>
                </a:spcAft>
                <a:buClr>
                  <a:srgbClr val="E1061C"/>
                </a:buClr>
                <a:buFont typeface="Arial"/>
                <a:buNone/>
              </a:pPr>
              <a:endParaRPr lang="en-US" sz="1300">
                <a:solidFill>
                  <a:schemeClr val="tx1"/>
                </a:solidFill>
                <a:latin typeface="UniCredit (Body)"/>
                <a:cs typeface="Arial" panose="020B0604020202020204" pitchFamily="34" charset="0"/>
              </a:endParaRPr>
            </a:p>
          </p:txBody>
        </p:sp>
        <p:sp>
          <p:nvSpPr>
            <p:cNvPr id="29" name="Rettangolo con angoli arrotondati in diagonale 29">
              <a:extLst>
                <a:ext uri="{FF2B5EF4-FFF2-40B4-BE49-F238E27FC236}">
                  <a16:creationId xmlns:a16="http://schemas.microsoft.com/office/drawing/2014/main" id="{BFE73CF0-00A5-498A-BC01-690C71B9D3CE}"/>
                </a:ext>
              </a:extLst>
            </p:cNvPr>
            <p:cNvSpPr/>
            <p:nvPr/>
          </p:nvSpPr>
          <p:spPr>
            <a:xfrm>
              <a:off x="5961546" y="1243758"/>
              <a:ext cx="1292101" cy="971809"/>
            </a:xfrm>
            <a:prstGeom prst="round2DiagRect">
              <a:avLst>
                <a:gd name="adj1" fmla="val 18211"/>
                <a:gd name="adj2" fmla="val 0"/>
              </a:avLst>
            </a:prstGeom>
            <a:solidFill>
              <a:srgbClr val="E5E5E5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0" bIns="0" rtlCol="0" anchor="ctr" anchorCtr="1"/>
            <a:lstStyle/>
            <a:p>
              <a:pPr defTabSz="457200" fontAlgn="auto">
                <a:spcBef>
                  <a:spcPct val="20000"/>
                </a:spcBef>
                <a:spcAft>
                  <a:spcPts val="0"/>
                </a:spcAft>
                <a:buClr>
                  <a:srgbClr val="E1061C"/>
                </a:buClr>
                <a:buFont typeface="Arial"/>
                <a:buNone/>
              </a:pPr>
              <a:r>
                <a:rPr lang="hu-HU" sz="1300" dirty="0" err="1">
                  <a:solidFill>
                    <a:schemeClr val="tx1"/>
                  </a:solidFill>
                  <a:latin typeface="UniCredit (Body)"/>
                  <a:cs typeface="Arial" panose="020B0604020202020204" pitchFamily="34" charset="0"/>
                </a:rPr>
                <a:t>Fundamentával</a:t>
              </a:r>
              <a:r>
                <a:rPr lang="hu-HU" sz="1300" dirty="0">
                  <a:solidFill>
                    <a:schemeClr val="tx1"/>
                  </a:solidFill>
                  <a:latin typeface="UniCredit (Body)"/>
                  <a:cs typeface="Arial" panose="020B0604020202020204" pitchFamily="34" charset="0"/>
                </a:rPr>
                <a:t> </a:t>
              </a:r>
              <a:r>
                <a:rPr lang="hu-HU" sz="1300" b="1" dirty="0">
                  <a:solidFill>
                    <a:schemeClr val="tx1"/>
                  </a:solidFill>
                  <a:latin typeface="UniCredit (Body)"/>
                  <a:cs typeface="Arial" panose="020B0604020202020204" pitchFamily="34" charset="0"/>
                </a:rPr>
                <a:t>kombinált</a:t>
              </a:r>
              <a:r>
                <a:rPr lang="hu-HU" sz="1300" dirty="0">
                  <a:solidFill>
                    <a:schemeClr val="tx1"/>
                  </a:solidFill>
                  <a:latin typeface="UniCredit (Body)"/>
                  <a:cs typeface="Arial" panose="020B0604020202020204" pitchFamily="34" charset="0"/>
                </a:rPr>
                <a:t> hitel konstrukció</a:t>
              </a:r>
            </a:p>
          </p:txBody>
        </p:sp>
      </p:grpSp>
      <p:sp>
        <p:nvSpPr>
          <p:cNvPr id="24" name="Freeform 67">
            <a:extLst>
              <a:ext uri="{FF2B5EF4-FFF2-40B4-BE49-F238E27FC236}">
                <a16:creationId xmlns:a16="http://schemas.microsoft.com/office/drawing/2014/main" id="{366D5993-FAC9-433D-9578-DD669E032D9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26352" y="1160432"/>
            <a:ext cx="355563" cy="419989"/>
          </a:xfrm>
          <a:custGeom>
            <a:avLst/>
            <a:gdLst>
              <a:gd name="T0" fmla="*/ 1364 w 3720"/>
              <a:gd name="T1" fmla="*/ 2356 h 3968"/>
              <a:gd name="T2" fmla="*/ 1984 w 3720"/>
              <a:gd name="T3" fmla="*/ 1735 h 3968"/>
              <a:gd name="T4" fmla="*/ 2480 w 3720"/>
              <a:gd name="T5" fmla="*/ 620 h 3968"/>
              <a:gd name="T6" fmla="*/ 3101 w 3720"/>
              <a:gd name="T7" fmla="*/ 1240 h 3968"/>
              <a:gd name="T8" fmla="*/ 2480 w 3720"/>
              <a:gd name="T9" fmla="*/ 620 h 3968"/>
              <a:gd name="T10" fmla="*/ 1364 w 3720"/>
              <a:gd name="T11" fmla="*/ 1240 h 3968"/>
              <a:gd name="T12" fmla="*/ 1984 w 3720"/>
              <a:gd name="T13" fmla="*/ 620 h 3968"/>
              <a:gd name="T14" fmla="*/ 0 w 3720"/>
              <a:gd name="T15" fmla="*/ 372 h 3968"/>
              <a:gd name="T16" fmla="*/ 372 w 3720"/>
              <a:gd name="T17" fmla="*/ 3596 h 3968"/>
              <a:gd name="T18" fmla="*/ 385 w 3720"/>
              <a:gd name="T19" fmla="*/ 3695 h 3968"/>
              <a:gd name="T20" fmla="*/ 423 w 3720"/>
              <a:gd name="T21" fmla="*/ 3784 h 3968"/>
              <a:gd name="T22" fmla="*/ 481 w 3720"/>
              <a:gd name="T23" fmla="*/ 3859 h 3968"/>
              <a:gd name="T24" fmla="*/ 556 w 3720"/>
              <a:gd name="T25" fmla="*/ 3917 h 3968"/>
              <a:gd name="T26" fmla="*/ 645 w 3720"/>
              <a:gd name="T27" fmla="*/ 3955 h 3968"/>
              <a:gd name="T28" fmla="*/ 744 w 3720"/>
              <a:gd name="T29" fmla="*/ 3968 h 3968"/>
              <a:gd name="T30" fmla="*/ 321 w 3720"/>
              <a:gd name="T31" fmla="*/ 3964 h 3968"/>
              <a:gd name="T32" fmla="*/ 227 w 3720"/>
              <a:gd name="T33" fmla="*/ 3939 h 3968"/>
              <a:gd name="T34" fmla="*/ 144 w 3720"/>
              <a:gd name="T35" fmla="*/ 3890 h 3968"/>
              <a:gd name="T36" fmla="*/ 78 w 3720"/>
              <a:gd name="T37" fmla="*/ 3824 h 3968"/>
              <a:gd name="T38" fmla="*/ 29 w 3720"/>
              <a:gd name="T39" fmla="*/ 3741 h 3968"/>
              <a:gd name="T40" fmla="*/ 4 w 3720"/>
              <a:gd name="T41" fmla="*/ 3647 h 3968"/>
              <a:gd name="T42" fmla="*/ 0 w 3720"/>
              <a:gd name="T43" fmla="*/ 372 h 3968"/>
              <a:gd name="T44" fmla="*/ 3348 w 3720"/>
              <a:gd name="T45" fmla="*/ 0 h 3968"/>
              <a:gd name="T46" fmla="*/ 3447 w 3720"/>
              <a:gd name="T47" fmla="*/ 13 h 3968"/>
              <a:gd name="T48" fmla="*/ 3536 w 3720"/>
              <a:gd name="T49" fmla="*/ 50 h 3968"/>
              <a:gd name="T50" fmla="*/ 3611 w 3720"/>
              <a:gd name="T51" fmla="*/ 109 h 3968"/>
              <a:gd name="T52" fmla="*/ 3669 w 3720"/>
              <a:gd name="T53" fmla="*/ 184 h 3968"/>
              <a:gd name="T54" fmla="*/ 3707 w 3720"/>
              <a:gd name="T55" fmla="*/ 272 h 3968"/>
              <a:gd name="T56" fmla="*/ 3720 w 3720"/>
              <a:gd name="T57" fmla="*/ 372 h 3968"/>
              <a:gd name="T58" fmla="*/ 1116 w 3720"/>
              <a:gd name="T59" fmla="*/ 3968 h 3968"/>
              <a:gd name="T60" fmla="*/ 1017 w 3720"/>
              <a:gd name="T61" fmla="*/ 3955 h 3968"/>
              <a:gd name="T62" fmla="*/ 928 w 3720"/>
              <a:gd name="T63" fmla="*/ 3917 h 3968"/>
              <a:gd name="T64" fmla="*/ 853 w 3720"/>
              <a:gd name="T65" fmla="*/ 3859 h 3968"/>
              <a:gd name="T66" fmla="*/ 795 w 3720"/>
              <a:gd name="T67" fmla="*/ 3784 h 3968"/>
              <a:gd name="T68" fmla="*/ 758 w 3720"/>
              <a:gd name="T69" fmla="*/ 3695 h 3968"/>
              <a:gd name="T70" fmla="*/ 744 w 3720"/>
              <a:gd name="T71" fmla="*/ 3596 h 3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720" h="3968">
                <a:moveTo>
                  <a:pt x="1364" y="1735"/>
                </a:moveTo>
                <a:lnTo>
                  <a:pt x="1364" y="2356"/>
                </a:lnTo>
                <a:lnTo>
                  <a:pt x="1984" y="2356"/>
                </a:lnTo>
                <a:lnTo>
                  <a:pt x="1984" y="1735"/>
                </a:lnTo>
                <a:lnTo>
                  <a:pt x="1364" y="1735"/>
                </a:lnTo>
                <a:close/>
                <a:moveTo>
                  <a:pt x="2480" y="620"/>
                </a:moveTo>
                <a:lnTo>
                  <a:pt x="2480" y="1240"/>
                </a:lnTo>
                <a:lnTo>
                  <a:pt x="3101" y="1240"/>
                </a:lnTo>
                <a:lnTo>
                  <a:pt x="3101" y="620"/>
                </a:lnTo>
                <a:lnTo>
                  <a:pt x="2480" y="620"/>
                </a:lnTo>
                <a:close/>
                <a:moveTo>
                  <a:pt x="1364" y="620"/>
                </a:moveTo>
                <a:lnTo>
                  <a:pt x="1364" y="1240"/>
                </a:lnTo>
                <a:lnTo>
                  <a:pt x="1984" y="1240"/>
                </a:lnTo>
                <a:lnTo>
                  <a:pt x="1984" y="620"/>
                </a:lnTo>
                <a:lnTo>
                  <a:pt x="1364" y="620"/>
                </a:lnTo>
                <a:close/>
                <a:moveTo>
                  <a:pt x="0" y="372"/>
                </a:moveTo>
                <a:lnTo>
                  <a:pt x="372" y="372"/>
                </a:lnTo>
                <a:lnTo>
                  <a:pt x="372" y="3596"/>
                </a:lnTo>
                <a:lnTo>
                  <a:pt x="376" y="3647"/>
                </a:lnTo>
                <a:lnTo>
                  <a:pt x="385" y="3695"/>
                </a:lnTo>
                <a:lnTo>
                  <a:pt x="401" y="3741"/>
                </a:lnTo>
                <a:lnTo>
                  <a:pt x="423" y="3784"/>
                </a:lnTo>
                <a:lnTo>
                  <a:pt x="450" y="3824"/>
                </a:lnTo>
                <a:lnTo>
                  <a:pt x="481" y="3859"/>
                </a:lnTo>
                <a:lnTo>
                  <a:pt x="516" y="3890"/>
                </a:lnTo>
                <a:lnTo>
                  <a:pt x="556" y="3917"/>
                </a:lnTo>
                <a:lnTo>
                  <a:pt x="599" y="3939"/>
                </a:lnTo>
                <a:lnTo>
                  <a:pt x="645" y="3955"/>
                </a:lnTo>
                <a:lnTo>
                  <a:pt x="693" y="3964"/>
                </a:lnTo>
                <a:lnTo>
                  <a:pt x="744" y="3968"/>
                </a:lnTo>
                <a:lnTo>
                  <a:pt x="372" y="3968"/>
                </a:lnTo>
                <a:lnTo>
                  <a:pt x="321" y="3964"/>
                </a:lnTo>
                <a:lnTo>
                  <a:pt x="273" y="3955"/>
                </a:lnTo>
                <a:lnTo>
                  <a:pt x="227" y="3939"/>
                </a:lnTo>
                <a:lnTo>
                  <a:pt x="184" y="3917"/>
                </a:lnTo>
                <a:lnTo>
                  <a:pt x="144" y="3890"/>
                </a:lnTo>
                <a:lnTo>
                  <a:pt x="109" y="3859"/>
                </a:lnTo>
                <a:lnTo>
                  <a:pt x="78" y="3824"/>
                </a:lnTo>
                <a:lnTo>
                  <a:pt x="51" y="3784"/>
                </a:lnTo>
                <a:lnTo>
                  <a:pt x="29" y="3741"/>
                </a:lnTo>
                <a:lnTo>
                  <a:pt x="13" y="3695"/>
                </a:lnTo>
                <a:lnTo>
                  <a:pt x="4" y="3647"/>
                </a:lnTo>
                <a:lnTo>
                  <a:pt x="0" y="3596"/>
                </a:lnTo>
                <a:lnTo>
                  <a:pt x="0" y="372"/>
                </a:lnTo>
                <a:close/>
                <a:moveTo>
                  <a:pt x="744" y="0"/>
                </a:moveTo>
                <a:lnTo>
                  <a:pt x="3348" y="0"/>
                </a:lnTo>
                <a:lnTo>
                  <a:pt x="3399" y="3"/>
                </a:lnTo>
                <a:lnTo>
                  <a:pt x="3447" y="13"/>
                </a:lnTo>
                <a:lnTo>
                  <a:pt x="3493" y="29"/>
                </a:lnTo>
                <a:lnTo>
                  <a:pt x="3536" y="50"/>
                </a:lnTo>
                <a:lnTo>
                  <a:pt x="3576" y="77"/>
                </a:lnTo>
                <a:lnTo>
                  <a:pt x="3611" y="109"/>
                </a:lnTo>
                <a:lnTo>
                  <a:pt x="3642" y="144"/>
                </a:lnTo>
                <a:lnTo>
                  <a:pt x="3669" y="184"/>
                </a:lnTo>
                <a:lnTo>
                  <a:pt x="3691" y="226"/>
                </a:lnTo>
                <a:lnTo>
                  <a:pt x="3707" y="272"/>
                </a:lnTo>
                <a:lnTo>
                  <a:pt x="3718" y="321"/>
                </a:lnTo>
                <a:lnTo>
                  <a:pt x="3720" y="372"/>
                </a:lnTo>
                <a:lnTo>
                  <a:pt x="3720" y="3968"/>
                </a:lnTo>
                <a:lnTo>
                  <a:pt x="1116" y="3968"/>
                </a:lnTo>
                <a:lnTo>
                  <a:pt x="1065" y="3964"/>
                </a:lnTo>
                <a:lnTo>
                  <a:pt x="1017" y="3955"/>
                </a:lnTo>
                <a:lnTo>
                  <a:pt x="971" y="3939"/>
                </a:lnTo>
                <a:lnTo>
                  <a:pt x="928" y="3917"/>
                </a:lnTo>
                <a:lnTo>
                  <a:pt x="888" y="3890"/>
                </a:lnTo>
                <a:lnTo>
                  <a:pt x="853" y="3859"/>
                </a:lnTo>
                <a:lnTo>
                  <a:pt x="822" y="3824"/>
                </a:lnTo>
                <a:lnTo>
                  <a:pt x="795" y="3784"/>
                </a:lnTo>
                <a:lnTo>
                  <a:pt x="773" y="3741"/>
                </a:lnTo>
                <a:lnTo>
                  <a:pt x="758" y="3695"/>
                </a:lnTo>
                <a:lnTo>
                  <a:pt x="748" y="3647"/>
                </a:lnTo>
                <a:lnTo>
                  <a:pt x="744" y="3596"/>
                </a:lnTo>
                <a:lnTo>
                  <a:pt x="744" y="0"/>
                </a:lnTo>
                <a:close/>
              </a:path>
            </a:pathLst>
          </a:custGeom>
          <a:solidFill>
            <a:srgbClr val="E2001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t-IT" sz="1013"/>
          </a:p>
        </p:txBody>
      </p:sp>
      <p:sp>
        <p:nvSpPr>
          <p:cNvPr id="2" name="Tartalom helye 2">
            <a:extLst>
              <a:ext uri="{FF2B5EF4-FFF2-40B4-BE49-F238E27FC236}">
                <a16:creationId xmlns:a16="http://schemas.microsoft.com/office/drawing/2014/main" id="{13245AED-8295-2E5C-5B6E-D773CD0FA092}"/>
              </a:ext>
            </a:extLst>
          </p:cNvPr>
          <p:cNvSpPr txBox="1">
            <a:spLocks/>
          </p:cNvSpPr>
          <p:nvPr/>
        </p:nvSpPr>
        <p:spPr>
          <a:xfrm>
            <a:off x="4571699" y="1995477"/>
            <a:ext cx="2141397" cy="27539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3428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None/>
              <a:tabLst/>
              <a:defRPr lang="en-GB" sz="1800" kern="1200" baseline="0" noProof="0" dirty="0" smtClean="0">
                <a:solidFill>
                  <a:schemeClr val="tx1"/>
                </a:solidFill>
                <a:latin typeface="UniCredit (Body)"/>
                <a:ea typeface="+mn-ea"/>
                <a:cs typeface="Arial" panose="020B0604020202020204" pitchFamily="34" charset="0"/>
              </a:defRPr>
            </a:lvl1pPr>
            <a:lvl2pPr marL="0" marR="0" indent="0" algn="l" defTabSz="3428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1061C"/>
              </a:buClr>
              <a:buSzTx/>
              <a:buFont typeface="Arial"/>
              <a:buNone/>
              <a:tabLst/>
              <a:defRPr lang="en-GB" sz="1400" b="1" kern="1200" baseline="0" noProof="0" dirty="0" smtClean="0">
                <a:solidFill>
                  <a:schemeClr val="tx1"/>
                </a:solidFill>
                <a:latin typeface="UniCredit (Body)"/>
                <a:ea typeface="+mn-ea"/>
                <a:cs typeface="Arial" panose="020B0604020202020204" pitchFamily="34" charset="0"/>
              </a:defRPr>
            </a:lvl2pPr>
            <a:lvl3pPr marL="0" marR="0" indent="0" algn="l" defTabSz="342875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99999"/>
              </a:buClr>
              <a:buSzTx/>
              <a:buFont typeface="System Font Regular"/>
              <a:buNone/>
              <a:tabLst/>
              <a:defRPr lang="en-GB" sz="1400" kern="1200" baseline="0" noProof="0" dirty="0" smtClean="0">
                <a:solidFill>
                  <a:schemeClr val="tx1"/>
                </a:solidFill>
                <a:latin typeface="UniCredit (Body)"/>
                <a:ea typeface="+mn-ea"/>
                <a:cs typeface="Arial" panose="020B0604020202020204" pitchFamily="34" charset="0"/>
              </a:defRPr>
            </a:lvl3pPr>
            <a:lvl4pPr marL="180000" marR="0" indent="-180000" algn="l" defTabSz="342875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●"/>
              <a:tabLst/>
              <a:defRPr lang="en-GB" sz="1400" kern="1200" baseline="0" noProof="0" dirty="0" smtClean="0">
                <a:solidFill>
                  <a:schemeClr val="tx1"/>
                </a:solidFill>
                <a:latin typeface="UniCredit (Body)"/>
                <a:ea typeface="+mn-ea"/>
                <a:cs typeface="Arial" panose="020B0604020202020204" pitchFamily="34" charset="0"/>
              </a:defRPr>
            </a:lvl4pPr>
            <a:lvl5pPr marL="360000" marR="0" indent="-180000" algn="l" defTabSz="342875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●"/>
              <a:tabLst/>
              <a:defRPr lang="en-GB" sz="1400" kern="1200" baseline="0" noProof="0" dirty="0" smtClean="0">
                <a:solidFill>
                  <a:schemeClr val="tx1"/>
                </a:solidFill>
                <a:latin typeface="UniCredit (Body)"/>
                <a:ea typeface="+mn-ea"/>
                <a:cs typeface="Arial" panose="020B0604020202020204" pitchFamily="34" charset="0"/>
              </a:defRPr>
            </a:lvl5pPr>
            <a:lvl6pPr marL="540000" indent="-180000" algn="l" defTabSz="685749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Font typeface="Arial" panose="020B0604020202020204" pitchFamily="34" charset="0"/>
              <a:buChar char="●"/>
              <a:tabLst/>
              <a:defRPr lang="en-GB" sz="1400" kern="1200" noProof="0" dirty="0">
                <a:solidFill>
                  <a:schemeClr val="tx1"/>
                </a:solidFill>
                <a:latin typeface="UniCredit (Body)"/>
                <a:ea typeface="+mn-ea"/>
                <a:cs typeface="+mn-cs"/>
              </a:defRPr>
            </a:lvl6pPr>
            <a:lvl7pPr marL="1037" indent="0" algn="l" defTabSz="685749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80000"/>
              <a:buFont typeface="System Font Regular"/>
              <a:buNone/>
              <a:tabLst/>
              <a:defRPr lang="en-GB" sz="1100" kern="1200" noProof="0" dirty="0" smtClean="0">
                <a:solidFill>
                  <a:schemeClr val="tx1"/>
                </a:solidFill>
                <a:latin typeface="UniCredit (Body)"/>
                <a:ea typeface="+mn-ea"/>
                <a:cs typeface="+mn-cs"/>
              </a:defRPr>
            </a:lvl7pPr>
            <a:lvl8pPr marL="288000" indent="-288000" algn="l" defTabSz="685749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999999"/>
              </a:buClr>
              <a:buSzPct val="100000"/>
              <a:buFontTx/>
              <a:buBlip>
                <a:blip r:embed="rId3"/>
              </a:buBlip>
              <a:tabLst/>
              <a:defRPr lang="en-GB" sz="1400" kern="1200" noProof="0" dirty="0" smtClean="0">
                <a:solidFill>
                  <a:schemeClr val="tx1"/>
                </a:solidFill>
                <a:latin typeface="UniCredit (Body)"/>
                <a:ea typeface="+mn-ea"/>
                <a:cs typeface="+mn-cs"/>
              </a:defRPr>
            </a:lvl8pPr>
            <a:lvl9pPr marL="288000" indent="-288000" algn="l" defTabSz="685749" rtl="0" eaLnBrk="1" latinLnBrk="0" hangingPunct="1">
              <a:lnSpc>
                <a:spcPct val="90000"/>
              </a:lnSpc>
              <a:spcBef>
                <a:spcPts val="1200"/>
              </a:spcBef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tabLst/>
              <a:defRPr lang="en-GB" sz="1400" kern="1200" noProof="0" dirty="0" smtClean="0">
                <a:solidFill>
                  <a:schemeClr val="tx1"/>
                </a:solidFill>
                <a:latin typeface="UniCredit (Body)"/>
                <a:ea typeface="+mn-ea"/>
                <a:cs typeface="+mn-cs"/>
              </a:defRPr>
            </a:lvl9pPr>
          </a:lstStyle>
          <a:p>
            <a:r>
              <a:rPr lang="hu-HU" sz="1300" u="sng" dirty="0"/>
              <a:t>Főbb paraméterek: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1300" dirty="0"/>
              <a:t>1db bármilyen összegű FULA </a:t>
            </a:r>
            <a:r>
              <a:rPr lang="hu-HU" sz="1300" b="1" dirty="0"/>
              <a:t>megtakarítás kapcsolható </a:t>
            </a:r>
            <a:r>
              <a:rPr lang="hu-HU" sz="1300" dirty="0"/>
              <a:t>a hitelhez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1300" dirty="0"/>
              <a:t>A törlesztés részben a </a:t>
            </a:r>
            <a:r>
              <a:rPr lang="hu-HU" sz="1300" dirty="0" err="1"/>
              <a:t>Fundamenta</a:t>
            </a:r>
            <a:r>
              <a:rPr lang="hu-HU" sz="1300" dirty="0"/>
              <a:t> felé részben a bank felé történik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1300" b="1" dirty="0"/>
              <a:t>Kamat csak változó lehet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1300" dirty="0"/>
              <a:t>NEM kell 3 havi óvadék elhelyezése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1300" dirty="0"/>
              <a:t>Futamidő </a:t>
            </a:r>
            <a:r>
              <a:rPr lang="hu-HU" sz="1300" dirty="0" err="1"/>
              <a:t>max</a:t>
            </a:r>
            <a:r>
              <a:rPr lang="hu-HU" sz="1300" dirty="0"/>
              <a:t>. 10 év</a:t>
            </a:r>
          </a:p>
        </p:txBody>
      </p:sp>
      <p:grpSp>
        <p:nvGrpSpPr>
          <p:cNvPr id="4" name="Group 29">
            <a:extLst>
              <a:ext uri="{FF2B5EF4-FFF2-40B4-BE49-F238E27FC236}">
                <a16:creationId xmlns:a16="http://schemas.microsoft.com/office/drawing/2014/main" id="{39D0DCB3-17AB-3B18-A363-ED4A8B873CFA}"/>
              </a:ext>
            </a:extLst>
          </p:cNvPr>
          <p:cNvGrpSpPr/>
          <p:nvPr/>
        </p:nvGrpSpPr>
        <p:grpSpPr>
          <a:xfrm>
            <a:off x="4571699" y="1011154"/>
            <a:ext cx="2141397" cy="728457"/>
            <a:chOff x="5961545" y="1243758"/>
            <a:chExt cx="1968394" cy="971809"/>
          </a:xfrm>
        </p:grpSpPr>
        <p:sp>
          <p:nvSpPr>
            <p:cNvPr id="6" name="Rettangolo con angoli arrotondati in diagonale 28">
              <a:extLst>
                <a:ext uri="{FF2B5EF4-FFF2-40B4-BE49-F238E27FC236}">
                  <a16:creationId xmlns:a16="http://schemas.microsoft.com/office/drawing/2014/main" id="{EE477168-461A-ACE5-5128-7F8BC1545BAA}"/>
                </a:ext>
              </a:extLst>
            </p:cNvPr>
            <p:cNvSpPr/>
            <p:nvPr/>
          </p:nvSpPr>
          <p:spPr>
            <a:xfrm>
              <a:off x="5961545" y="1243758"/>
              <a:ext cx="1968394" cy="971809"/>
            </a:xfrm>
            <a:prstGeom prst="round2DiagRect">
              <a:avLst>
                <a:gd name="adj1" fmla="val 12773"/>
                <a:gd name="adj2" fmla="val 0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0" bIns="0" rtlCol="0" anchor="t" anchorCtr="0"/>
            <a:lstStyle/>
            <a:p>
              <a:pPr defTabSz="457200" fontAlgn="auto">
                <a:spcBef>
                  <a:spcPct val="20000"/>
                </a:spcBef>
                <a:spcAft>
                  <a:spcPts val="0"/>
                </a:spcAft>
                <a:buClr>
                  <a:srgbClr val="E1061C"/>
                </a:buClr>
                <a:buFont typeface="Arial"/>
                <a:buNone/>
              </a:pPr>
              <a:endParaRPr lang="en-US" sz="1300">
                <a:solidFill>
                  <a:schemeClr val="tx1"/>
                </a:solidFill>
                <a:latin typeface="UniCredit (Body)"/>
                <a:cs typeface="Arial" panose="020B0604020202020204" pitchFamily="34" charset="0"/>
              </a:endParaRPr>
            </a:p>
          </p:txBody>
        </p:sp>
        <p:sp>
          <p:nvSpPr>
            <p:cNvPr id="7" name="Rettangolo con angoli arrotondati in diagonale 29">
              <a:extLst>
                <a:ext uri="{FF2B5EF4-FFF2-40B4-BE49-F238E27FC236}">
                  <a16:creationId xmlns:a16="http://schemas.microsoft.com/office/drawing/2014/main" id="{19B2A2DA-0022-EFDA-1C3E-A47C89501908}"/>
                </a:ext>
              </a:extLst>
            </p:cNvPr>
            <p:cNvSpPr/>
            <p:nvPr/>
          </p:nvSpPr>
          <p:spPr>
            <a:xfrm>
              <a:off x="5961546" y="1243758"/>
              <a:ext cx="1090915" cy="971809"/>
            </a:xfrm>
            <a:prstGeom prst="round2DiagRect">
              <a:avLst>
                <a:gd name="adj1" fmla="val 18211"/>
                <a:gd name="adj2" fmla="val 0"/>
              </a:avLst>
            </a:prstGeom>
            <a:solidFill>
              <a:srgbClr val="E5E5E5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0" bIns="0" rtlCol="0" anchor="ctr" anchorCtr="1"/>
            <a:lstStyle/>
            <a:p>
              <a:pPr defTabSz="457200" fontAlgn="auto">
                <a:spcBef>
                  <a:spcPct val="20000"/>
                </a:spcBef>
                <a:spcAft>
                  <a:spcPts val="0"/>
                </a:spcAft>
                <a:buClr>
                  <a:srgbClr val="E1061C"/>
                </a:buClr>
                <a:buFont typeface="Arial"/>
                <a:buNone/>
              </a:pPr>
              <a:r>
                <a:rPr lang="hu-HU" sz="1300" b="1" dirty="0">
                  <a:solidFill>
                    <a:schemeClr val="tx1"/>
                  </a:solidFill>
                  <a:latin typeface="UniCredit (Body)"/>
                  <a:cs typeface="Arial" panose="020B0604020202020204" pitchFamily="34" charset="0"/>
                </a:rPr>
                <a:t>VEGYES</a:t>
              </a:r>
              <a:r>
                <a:rPr lang="hu-HU" sz="1300" dirty="0">
                  <a:solidFill>
                    <a:schemeClr val="tx1"/>
                  </a:solidFill>
                  <a:latin typeface="UniCredit (Body)"/>
                  <a:cs typeface="Arial" panose="020B0604020202020204" pitchFamily="34" charset="0"/>
                </a:rPr>
                <a:t> hitel konstrukció</a:t>
              </a:r>
            </a:p>
          </p:txBody>
        </p:sp>
      </p:grpSp>
      <p:pic>
        <p:nvPicPr>
          <p:cNvPr id="8" name="Immagine 8" descr="Agency circle-01.png">
            <a:extLst>
              <a:ext uri="{FF2B5EF4-FFF2-40B4-BE49-F238E27FC236}">
                <a16:creationId xmlns:a16="http://schemas.microsoft.com/office/drawing/2014/main" id="{BA3D9ACF-DCA7-FCB5-9ED1-57BC1F5FD8F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3204" y="1168900"/>
            <a:ext cx="480227" cy="463393"/>
          </a:xfrm>
          <a:prstGeom prst="ellipse">
            <a:avLst/>
          </a:prstGeom>
          <a:solidFill>
            <a:srgbClr val="666666"/>
          </a:solidFill>
        </p:spPr>
      </p:pic>
      <p:grpSp>
        <p:nvGrpSpPr>
          <p:cNvPr id="9" name="Group 40">
            <a:extLst>
              <a:ext uri="{FF2B5EF4-FFF2-40B4-BE49-F238E27FC236}">
                <a16:creationId xmlns:a16="http://schemas.microsoft.com/office/drawing/2014/main" id="{43580CEA-B208-4EF6-5366-CA64BF9D0576}"/>
              </a:ext>
            </a:extLst>
          </p:cNvPr>
          <p:cNvGrpSpPr>
            <a:grpSpLocks noChangeAspect="1"/>
          </p:cNvGrpSpPr>
          <p:nvPr/>
        </p:nvGrpSpPr>
        <p:grpSpPr>
          <a:xfrm>
            <a:off x="5969243" y="4159810"/>
            <a:ext cx="2437026" cy="708583"/>
            <a:chOff x="744724" y="2038404"/>
            <a:chExt cx="9493026" cy="3363010"/>
          </a:xfrm>
          <a:solidFill>
            <a:schemeClr val="accent1"/>
          </a:solidFill>
        </p:grpSpPr>
        <p:sp>
          <p:nvSpPr>
            <p:cNvPr id="10" name="Rettangolo con angoli arrotondati in diagonale 102">
              <a:extLst>
                <a:ext uri="{FF2B5EF4-FFF2-40B4-BE49-F238E27FC236}">
                  <a16:creationId xmlns:a16="http://schemas.microsoft.com/office/drawing/2014/main" id="{2409C6B2-41EB-EBF0-19F2-E344D3DCEF95}"/>
                </a:ext>
              </a:extLst>
            </p:cNvPr>
            <p:cNvSpPr/>
            <p:nvPr/>
          </p:nvSpPr>
          <p:spPr>
            <a:xfrm>
              <a:off x="744724" y="2038404"/>
              <a:ext cx="8783900" cy="3363010"/>
            </a:xfrm>
            <a:prstGeom prst="round2DiagRect">
              <a:avLst/>
            </a:prstGeom>
            <a:solidFill>
              <a:srgbClr val="E200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hu-HU" sz="1200" b="1" dirty="0">
                  <a:solidFill>
                    <a:schemeClr val="bg1"/>
                  </a:solidFill>
                  <a:latin typeface="UniCredit (Body)"/>
                </a:rPr>
                <a:t>Kamat: 1 havi BUBOR + 7,8%</a:t>
              </a:r>
            </a:p>
            <a:p>
              <a:pPr algn="ctr">
                <a:lnSpc>
                  <a:spcPct val="80000"/>
                </a:lnSpc>
              </a:pPr>
              <a:endParaRPr lang="hu-HU" sz="1200" b="1" dirty="0">
                <a:solidFill>
                  <a:schemeClr val="bg1"/>
                </a:solidFill>
                <a:latin typeface="UniCredit (Body)"/>
              </a:endParaRPr>
            </a:p>
            <a:p>
              <a:pPr algn="ctr">
                <a:lnSpc>
                  <a:spcPct val="80000"/>
                </a:lnSpc>
              </a:pPr>
              <a:r>
                <a:rPr lang="hu-HU" sz="1200" b="1" dirty="0">
                  <a:solidFill>
                    <a:schemeClr val="bg1"/>
                  </a:solidFill>
                  <a:latin typeface="UniCredit (Body)"/>
                </a:rPr>
                <a:t>Fix kamat (jelenleg): 14,26 % (10 éves futamidő esetén)</a:t>
              </a:r>
              <a:endParaRPr lang="it-IT" sz="1200" b="1" dirty="0">
                <a:solidFill>
                  <a:schemeClr val="bg1"/>
                </a:solidFill>
                <a:latin typeface="UniCredit (Body)"/>
              </a:endParaRPr>
            </a:p>
          </p:txBody>
        </p:sp>
        <p:pic>
          <p:nvPicPr>
            <p:cNvPr id="11" name="Elemento grafico 13">
              <a:extLst>
                <a:ext uri="{FF2B5EF4-FFF2-40B4-BE49-F238E27FC236}">
                  <a16:creationId xmlns:a16="http://schemas.microsoft.com/office/drawing/2014/main" id="{1252E90F-42D6-FA1C-9421-73FE5B9F6DE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5400000" flipV="1">
              <a:off x="9393533" y="1958427"/>
              <a:ext cx="764237" cy="924197"/>
            </a:xfrm>
            <a:prstGeom prst="rect">
              <a:avLst/>
            </a:prstGeom>
          </p:spPr>
        </p:pic>
      </p:grpSp>
      <p:grpSp>
        <p:nvGrpSpPr>
          <p:cNvPr id="12" name="Group 40">
            <a:extLst>
              <a:ext uri="{FF2B5EF4-FFF2-40B4-BE49-F238E27FC236}">
                <a16:creationId xmlns:a16="http://schemas.microsoft.com/office/drawing/2014/main" id="{1D796FFD-F84A-D2B7-A0A3-A5ACE4E2C0E7}"/>
              </a:ext>
            </a:extLst>
          </p:cNvPr>
          <p:cNvGrpSpPr>
            <a:grpSpLocks noChangeAspect="1"/>
          </p:cNvGrpSpPr>
          <p:nvPr/>
        </p:nvGrpSpPr>
        <p:grpSpPr>
          <a:xfrm>
            <a:off x="2360743" y="4447584"/>
            <a:ext cx="2437026" cy="496251"/>
            <a:chOff x="744724" y="2038404"/>
            <a:chExt cx="9493026" cy="3363010"/>
          </a:xfrm>
          <a:solidFill>
            <a:schemeClr val="accent1"/>
          </a:solidFill>
        </p:grpSpPr>
        <p:sp>
          <p:nvSpPr>
            <p:cNvPr id="13" name="Rettangolo con angoli arrotondati in diagonale 102">
              <a:extLst>
                <a:ext uri="{FF2B5EF4-FFF2-40B4-BE49-F238E27FC236}">
                  <a16:creationId xmlns:a16="http://schemas.microsoft.com/office/drawing/2014/main" id="{78113099-7C49-446E-30DD-8E9AD8DDE2B7}"/>
                </a:ext>
              </a:extLst>
            </p:cNvPr>
            <p:cNvSpPr/>
            <p:nvPr/>
          </p:nvSpPr>
          <p:spPr>
            <a:xfrm>
              <a:off x="744724" y="2038404"/>
              <a:ext cx="8783900" cy="3363010"/>
            </a:xfrm>
            <a:prstGeom prst="round2DiagRect">
              <a:avLst/>
            </a:prstGeom>
            <a:solidFill>
              <a:srgbClr val="E200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hu-HU" sz="1200" b="1" dirty="0">
                  <a:solidFill>
                    <a:schemeClr val="bg1"/>
                  </a:solidFill>
                  <a:latin typeface="UniCredit (Body)"/>
                </a:rPr>
                <a:t>- 1 % hitel kamatkedvezmény kizárólagos számlavezetéssel.</a:t>
              </a:r>
              <a:endParaRPr lang="it-IT" sz="1200" b="1" dirty="0">
                <a:solidFill>
                  <a:schemeClr val="bg1"/>
                </a:solidFill>
                <a:latin typeface="UniCredit (Body)"/>
              </a:endParaRPr>
            </a:p>
          </p:txBody>
        </p:sp>
        <p:pic>
          <p:nvPicPr>
            <p:cNvPr id="14" name="Elemento grafico 13">
              <a:extLst>
                <a:ext uri="{FF2B5EF4-FFF2-40B4-BE49-F238E27FC236}">
                  <a16:creationId xmlns:a16="http://schemas.microsoft.com/office/drawing/2014/main" id="{3A78BDA6-FDB8-933A-EA74-DBAD2C538C5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5400000" flipV="1">
              <a:off x="9393533" y="1958427"/>
              <a:ext cx="764237" cy="924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7210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7E36590A-ABFB-4757-B2E8-CEF86099187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45820" y="788601"/>
            <a:ext cx="8172451" cy="4177900"/>
          </a:xfrm>
        </p:spPr>
        <p:txBody>
          <a:bodyPr/>
          <a:lstStyle/>
          <a:p>
            <a:pPr algn="just"/>
            <a:endParaRPr lang="hu-HU" sz="1600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hu-HU" sz="1600" dirty="0">
                <a:solidFill>
                  <a:schemeClr val="tx1"/>
                </a:solidFill>
              </a:rPr>
              <a:t>A </a:t>
            </a:r>
            <a:r>
              <a:rPr lang="hu-HU" sz="1600" b="1" dirty="0">
                <a:solidFill>
                  <a:schemeClr val="tx1"/>
                </a:solidFill>
              </a:rPr>
              <a:t>társasház jogosult állami kamattámogatásra</a:t>
            </a:r>
            <a:r>
              <a:rPr lang="hu-HU" sz="1600" dirty="0">
                <a:solidFill>
                  <a:schemeClr val="tx1"/>
                </a:solidFill>
              </a:rPr>
              <a:t> (a fenti feltételek megléte esetén), mert magánszemélyként a lakókat nem illeti meg államilag kamattámogatott hitel a társasházi közös részeinek felújításokhoz kapcsolódóan (a társasház a nettó kamatot fizeti);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hu-HU" sz="1600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hu-HU" sz="1600" b="1" dirty="0">
                <a:solidFill>
                  <a:schemeClr val="tx1"/>
                </a:solidFill>
              </a:rPr>
              <a:t>Növekszik a lakások értéke</a:t>
            </a:r>
            <a:r>
              <a:rPr lang="hu-HU" sz="1600" dirty="0">
                <a:solidFill>
                  <a:schemeClr val="tx1"/>
                </a:solidFill>
              </a:rPr>
              <a:t> a felújítás következtében (</a:t>
            </a:r>
            <a:r>
              <a:rPr lang="hu-HU" sz="1600" b="1" dirty="0">
                <a:solidFill>
                  <a:srgbClr val="00B050"/>
                </a:solidFill>
              </a:rPr>
              <a:t>energetikai fejlesztések</a:t>
            </a:r>
            <a:r>
              <a:rPr lang="hu-HU" sz="1600" dirty="0">
                <a:solidFill>
                  <a:schemeClr val="tx1"/>
                </a:solidFill>
              </a:rPr>
              <a:t>, használható elektromos hálózat, </a:t>
            </a:r>
            <a:r>
              <a:rPr lang="hu-HU" sz="1600" dirty="0" err="1">
                <a:solidFill>
                  <a:schemeClr val="tx1"/>
                </a:solidFill>
              </a:rPr>
              <a:t>esztétikailag</a:t>
            </a:r>
            <a:r>
              <a:rPr lang="hu-HU" sz="1600" dirty="0">
                <a:solidFill>
                  <a:schemeClr val="tx1"/>
                </a:solidFill>
              </a:rPr>
              <a:t> szebb ingatlan stb.);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hu-HU" sz="1600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hu-HU" sz="1600" b="1" dirty="0">
                <a:solidFill>
                  <a:schemeClr val="tx1"/>
                </a:solidFill>
              </a:rPr>
              <a:t>Nem kell </a:t>
            </a:r>
            <a:r>
              <a:rPr lang="hu-HU" sz="1600" dirty="0">
                <a:solidFill>
                  <a:schemeClr val="tx1"/>
                </a:solidFill>
              </a:rPr>
              <a:t>a teljes </a:t>
            </a:r>
            <a:r>
              <a:rPr lang="hu-HU" sz="1600" b="1" dirty="0">
                <a:solidFill>
                  <a:schemeClr val="tx1"/>
                </a:solidFill>
              </a:rPr>
              <a:t>megtakarításait elköltenie </a:t>
            </a:r>
            <a:r>
              <a:rPr lang="hu-HU" sz="1600" dirty="0">
                <a:solidFill>
                  <a:schemeClr val="tx1"/>
                </a:solidFill>
              </a:rPr>
              <a:t>sem a háznak, sem a lakóknak;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hu-HU" sz="1600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hu-HU" sz="1600" dirty="0">
                <a:solidFill>
                  <a:schemeClr val="tx1"/>
                </a:solidFill>
              </a:rPr>
              <a:t>Megtakarítással nem rendelkező lakóknak is </a:t>
            </a:r>
            <a:r>
              <a:rPr lang="hu-HU" sz="1600" b="1" dirty="0">
                <a:solidFill>
                  <a:schemeClr val="tx1"/>
                </a:solidFill>
              </a:rPr>
              <a:t>lehetőségük van a felújítás mellett dönteni</a:t>
            </a:r>
            <a:r>
              <a:rPr lang="hu-HU" sz="1600" dirty="0">
                <a:solidFill>
                  <a:schemeClr val="tx1"/>
                </a:solidFill>
              </a:rPr>
              <a:t>, vagy a társasház felújításában gondolkodni;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hu-HU" sz="1600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hu-HU" sz="1600" dirty="0">
                <a:solidFill>
                  <a:schemeClr val="tx1"/>
                </a:solidFill>
              </a:rPr>
              <a:t>A teljes hitel folyamatot a közös képviselő tudja intézni a társasház nevében, </a:t>
            </a:r>
            <a:r>
              <a:rPr lang="hu-HU" sz="1600" b="1" dirty="0">
                <a:solidFill>
                  <a:schemeClr val="tx1"/>
                </a:solidFill>
              </a:rPr>
              <a:t>a lakóknak nem kell a hitel ügyintézéssel foglalkozniuk</a:t>
            </a:r>
            <a:r>
              <a:rPr lang="hu-HU" sz="1600" dirty="0">
                <a:solidFill>
                  <a:schemeClr val="tx1"/>
                </a:solidFill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hu-HU" sz="1600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hu-HU" sz="1600" dirty="0">
                <a:solidFill>
                  <a:schemeClr val="tx1"/>
                </a:solidFill>
              </a:rPr>
              <a:t>Amennyiben a társasházak részére </a:t>
            </a:r>
            <a:r>
              <a:rPr lang="hu-HU" sz="1600" b="1" dirty="0">
                <a:solidFill>
                  <a:schemeClr val="tx1"/>
                </a:solidFill>
              </a:rPr>
              <a:t>pályázatok</a:t>
            </a:r>
            <a:r>
              <a:rPr lang="hu-HU" sz="1600" dirty="0">
                <a:solidFill>
                  <a:schemeClr val="tx1"/>
                </a:solidFill>
              </a:rPr>
              <a:t> kerülnek kiírásra, </a:t>
            </a:r>
            <a:r>
              <a:rPr lang="hu-HU" sz="1600" b="1" dirty="0">
                <a:solidFill>
                  <a:schemeClr val="tx1"/>
                </a:solidFill>
              </a:rPr>
              <a:t>a hitellel kombinálhatóak</a:t>
            </a:r>
            <a:r>
              <a:rPr lang="hu-HU" sz="1600" dirty="0">
                <a:solidFill>
                  <a:schemeClr val="tx1"/>
                </a:solidFill>
              </a:rPr>
              <a:t>.</a:t>
            </a:r>
          </a:p>
          <a:p>
            <a:endParaRPr lang="hu-HU" dirty="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D3F6D3A-8B59-42F5-8F47-EE601FBEF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210023"/>
            <a:ext cx="8280813" cy="303453"/>
          </a:xfrm>
        </p:spPr>
        <p:txBody>
          <a:bodyPr/>
          <a:lstStyle/>
          <a:p>
            <a:r>
              <a:rPr lang="hu-HU" b="1" dirty="0">
                <a:latin typeface="Arial"/>
              </a:rPr>
              <a:t>Miért jobb ha a Társasház veszi fel hitelt?</a:t>
            </a:r>
            <a:endParaRPr lang="hu-HU" dirty="0"/>
          </a:p>
        </p:txBody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id="{3A39D88C-C75B-47A0-85B7-572D824DD00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56095" y="1182211"/>
            <a:ext cx="513000" cy="513000"/>
          </a:xfrm>
          <a:custGeom>
            <a:avLst/>
            <a:gdLst>
              <a:gd name="T0" fmla="*/ 2194 w 3968"/>
              <a:gd name="T1" fmla="*/ 2100 h 3968"/>
              <a:gd name="T2" fmla="*/ 2379 w 3968"/>
              <a:gd name="T3" fmla="*/ 2286 h 3968"/>
              <a:gd name="T4" fmla="*/ 2433 w 3968"/>
              <a:gd name="T5" fmla="*/ 3072 h 3968"/>
              <a:gd name="T6" fmla="*/ 2212 w 3968"/>
              <a:gd name="T7" fmla="*/ 3830 h 3968"/>
              <a:gd name="T8" fmla="*/ 2065 w 3968"/>
              <a:gd name="T9" fmla="*/ 3955 h 3968"/>
              <a:gd name="T10" fmla="*/ 1867 w 3968"/>
              <a:gd name="T11" fmla="*/ 3939 h 3968"/>
              <a:gd name="T12" fmla="*/ 1742 w 3968"/>
              <a:gd name="T13" fmla="*/ 3793 h 3968"/>
              <a:gd name="T14" fmla="*/ 1536 w 3968"/>
              <a:gd name="T15" fmla="*/ 2495 h 3968"/>
              <a:gd name="T16" fmla="*/ 1617 w 3968"/>
              <a:gd name="T17" fmla="*/ 2241 h 3968"/>
              <a:gd name="T18" fmla="*/ 1823 w 3968"/>
              <a:gd name="T19" fmla="*/ 2078 h 3968"/>
              <a:gd name="T20" fmla="*/ 2032 w 3968"/>
              <a:gd name="T21" fmla="*/ 1283 h 3968"/>
              <a:gd name="T22" fmla="*/ 2227 w 3968"/>
              <a:gd name="T23" fmla="*/ 1390 h 3968"/>
              <a:gd name="T24" fmla="*/ 2305 w 3968"/>
              <a:gd name="T25" fmla="*/ 1601 h 3968"/>
              <a:gd name="T26" fmla="*/ 2227 w 3968"/>
              <a:gd name="T27" fmla="*/ 1813 h 3968"/>
              <a:gd name="T28" fmla="*/ 2032 w 3968"/>
              <a:gd name="T29" fmla="*/ 1920 h 3968"/>
              <a:gd name="T30" fmla="*/ 1810 w 3968"/>
              <a:gd name="T31" fmla="*/ 1871 h 3968"/>
              <a:gd name="T32" fmla="*/ 1676 w 3968"/>
              <a:gd name="T33" fmla="*/ 1694 h 3968"/>
              <a:gd name="T34" fmla="*/ 1692 w 3968"/>
              <a:gd name="T35" fmla="*/ 1466 h 3968"/>
              <a:gd name="T36" fmla="*/ 1848 w 3968"/>
              <a:gd name="T37" fmla="*/ 1310 h 3968"/>
              <a:gd name="T38" fmla="*/ 3600 w 3968"/>
              <a:gd name="T39" fmla="*/ 770 h 3968"/>
              <a:gd name="T40" fmla="*/ 3968 w 3968"/>
              <a:gd name="T41" fmla="*/ 865 h 3968"/>
              <a:gd name="T42" fmla="*/ 3492 w 3968"/>
              <a:gd name="T43" fmla="*/ 3964 h 3968"/>
              <a:gd name="T44" fmla="*/ 3285 w 3968"/>
              <a:gd name="T45" fmla="*/ 3850 h 3968"/>
              <a:gd name="T46" fmla="*/ 3200 w 3968"/>
              <a:gd name="T47" fmla="*/ 3626 h 3968"/>
              <a:gd name="T48" fmla="*/ 2898 w 3968"/>
              <a:gd name="T49" fmla="*/ 1460 h 3968"/>
              <a:gd name="T50" fmla="*/ 2947 w 3968"/>
              <a:gd name="T51" fmla="*/ 1158 h 3968"/>
              <a:gd name="T52" fmla="*/ 3120 w 3968"/>
              <a:gd name="T53" fmla="*/ 917 h 3968"/>
              <a:gd name="T54" fmla="*/ 3387 w 3968"/>
              <a:gd name="T55" fmla="*/ 781 h 3968"/>
              <a:gd name="T56" fmla="*/ 456 w 3968"/>
              <a:gd name="T57" fmla="*/ 768 h 3968"/>
              <a:gd name="T58" fmla="*/ 752 w 3968"/>
              <a:gd name="T59" fmla="*/ 848 h 3968"/>
              <a:gd name="T60" fmla="*/ 966 w 3968"/>
              <a:gd name="T61" fmla="*/ 1052 h 3968"/>
              <a:gd name="T62" fmla="*/ 1068 w 3968"/>
              <a:gd name="T63" fmla="*/ 1335 h 3968"/>
              <a:gd name="T64" fmla="*/ 916 w 3968"/>
              <a:gd name="T65" fmla="*/ 3466 h 3968"/>
              <a:gd name="T66" fmla="*/ 838 w 3968"/>
              <a:gd name="T67" fmla="*/ 3735 h 3968"/>
              <a:gd name="T68" fmla="*/ 635 w 3968"/>
              <a:gd name="T69" fmla="*/ 3917 h 3968"/>
              <a:gd name="T70" fmla="*/ 256 w 3968"/>
              <a:gd name="T71" fmla="*/ 3968 h 3968"/>
              <a:gd name="T72" fmla="*/ 142 w 3968"/>
              <a:gd name="T73" fmla="*/ 812 h 3968"/>
              <a:gd name="T74" fmla="*/ 3264 w 3968"/>
              <a:gd name="T75" fmla="*/ 0 h 3968"/>
              <a:gd name="T76" fmla="*/ 3474 w 3968"/>
              <a:gd name="T77" fmla="*/ 78 h 3968"/>
              <a:gd name="T78" fmla="*/ 3581 w 3968"/>
              <a:gd name="T79" fmla="*/ 272 h 3968"/>
              <a:gd name="T80" fmla="*/ 3533 w 3968"/>
              <a:gd name="T81" fmla="*/ 494 h 3968"/>
              <a:gd name="T82" fmla="*/ 3356 w 3968"/>
              <a:gd name="T83" fmla="*/ 626 h 3968"/>
              <a:gd name="T84" fmla="*/ 3130 w 3968"/>
              <a:gd name="T85" fmla="*/ 610 h 3968"/>
              <a:gd name="T86" fmla="*/ 2975 w 3968"/>
              <a:gd name="T87" fmla="*/ 454 h 3968"/>
              <a:gd name="T88" fmla="*/ 2958 w 3968"/>
              <a:gd name="T89" fmla="*/ 227 h 3968"/>
              <a:gd name="T90" fmla="*/ 3090 w 3968"/>
              <a:gd name="T91" fmla="*/ 52 h 3968"/>
              <a:gd name="T92" fmla="*/ 801 w 3968"/>
              <a:gd name="T93" fmla="*/ 0 h 3968"/>
              <a:gd name="T94" fmla="*/ 1011 w 3968"/>
              <a:gd name="T95" fmla="*/ 78 h 3968"/>
              <a:gd name="T96" fmla="*/ 1118 w 3968"/>
              <a:gd name="T97" fmla="*/ 272 h 3968"/>
              <a:gd name="T98" fmla="*/ 1069 w 3968"/>
              <a:gd name="T99" fmla="*/ 494 h 3968"/>
              <a:gd name="T100" fmla="*/ 893 w 3968"/>
              <a:gd name="T101" fmla="*/ 626 h 3968"/>
              <a:gd name="T102" fmla="*/ 665 w 3968"/>
              <a:gd name="T103" fmla="*/ 610 h 3968"/>
              <a:gd name="T104" fmla="*/ 510 w 3968"/>
              <a:gd name="T105" fmla="*/ 454 h 3968"/>
              <a:gd name="T106" fmla="*/ 495 w 3968"/>
              <a:gd name="T107" fmla="*/ 227 h 3968"/>
              <a:gd name="T108" fmla="*/ 627 w 3968"/>
              <a:gd name="T109" fmla="*/ 52 h 3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968" h="3968">
                <a:moveTo>
                  <a:pt x="1984" y="2048"/>
                </a:moveTo>
                <a:lnTo>
                  <a:pt x="2040" y="2052"/>
                </a:lnTo>
                <a:lnTo>
                  <a:pt x="2095" y="2061"/>
                </a:lnTo>
                <a:lnTo>
                  <a:pt x="2145" y="2078"/>
                </a:lnTo>
                <a:lnTo>
                  <a:pt x="2194" y="2100"/>
                </a:lnTo>
                <a:lnTo>
                  <a:pt x="2240" y="2128"/>
                </a:lnTo>
                <a:lnTo>
                  <a:pt x="2281" y="2161"/>
                </a:lnTo>
                <a:lnTo>
                  <a:pt x="2319" y="2198"/>
                </a:lnTo>
                <a:lnTo>
                  <a:pt x="2352" y="2241"/>
                </a:lnTo>
                <a:lnTo>
                  <a:pt x="2379" y="2286"/>
                </a:lnTo>
                <a:lnTo>
                  <a:pt x="2402" y="2334"/>
                </a:lnTo>
                <a:lnTo>
                  <a:pt x="2418" y="2386"/>
                </a:lnTo>
                <a:lnTo>
                  <a:pt x="2429" y="2440"/>
                </a:lnTo>
                <a:lnTo>
                  <a:pt x="2433" y="2495"/>
                </a:lnTo>
                <a:lnTo>
                  <a:pt x="2433" y="3072"/>
                </a:lnTo>
                <a:lnTo>
                  <a:pt x="2240" y="3072"/>
                </a:lnTo>
                <a:lnTo>
                  <a:pt x="2240" y="3712"/>
                </a:lnTo>
                <a:lnTo>
                  <a:pt x="2236" y="3753"/>
                </a:lnTo>
                <a:lnTo>
                  <a:pt x="2227" y="3793"/>
                </a:lnTo>
                <a:lnTo>
                  <a:pt x="2212" y="3830"/>
                </a:lnTo>
                <a:lnTo>
                  <a:pt x="2190" y="3864"/>
                </a:lnTo>
                <a:lnTo>
                  <a:pt x="2165" y="3893"/>
                </a:lnTo>
                <a:lnTo>
                  <a:pt x="2136" y="3918"/>
                </a:lnTo>
                <a:lnTo>
                  <a:pt x="2102" y="3939"/>
                </a:lnTo>
                <a:lnTo>
                  <a:pt x="2065" y="3955"/>
                </a:lnTo>
                <a:lnTo>
                  <a:pt x="2025" y="3964"/>
                </a:lnTo>
                <a:lnTo>
                  <a:pt x="1984" y="3968"/>
                </a:lnTo>
                <a:lnTo>
                  <a:pt x="1943" y="3964"/>
                </a:lnTo>
                <a:lnTo>
                  <a:pt x="1903" y="3955"/>
                </a:lnTo>
                <a:lnTo>
                  <a:pt x="1867" y="3939"/>
                </a:lnTo>
                <a:lnTo>
                  <a:pt x="1833" y="3918"/>
                </a:lnTo>
                <a:lnTo>
                  <a:pt x="1804" y="3893"/>
                </a:lnTo>
                <a:lnTo>
                  <a:pt x="1778" y="3864"/>
                </a:lnTo>
                <a:lnTo>
                  <a:pt x="1756" y="3830"/>
                </a:lnTo>
                <a:lnTo>
                  <a:pt x="1742" y="3793"/>
                </a:lnTo>
                <a:lnTo>
                  <a:pt x="1732" y="3753"/>
                </a:lnTo>
                <a:lnTo>
                  <a:pt x="1728" y="3712"/>
                </a:lnTo>
                <a:lnTo>
                  <a:pt x="1728" y="3072"/>
                </a:lnTo>
                <a:lnTo>
                  <a:pt x="1536" y="3072"/>
                </a:lnTo>
                <a:lnTo>
                  <a:pt x="1536" y="2495"/>
                </a:lnTo>
                <a:lnTo>
                  <a:pt x="1539" y="2440"/>
                </a:lnTo>
                <a:lnTo>
                  <a:pt x="1550" y="2386"/>
                </a:lnTo>
                <a:lnTo>
                  <a:pt x="1566" y="2334"/>
                </a:lnTo>
                <a:lnTo>
                  <a:pt x="1589" y="2286"/>
                </a:lnTo>
                <a:lnTo>
                  <a:pt x="1617" y="2241"/>
                </a:lnTo>
                <a:lnTo>
                  <a:pt x="1650" y="2198"/>
                </a:lnTo>
                <a:lnTo>
                  <a:pt x="1687" y="2161"/>
                </a:lnTo>
                <a:lnTo>
                  <a:pt x="1728" y="2128"/>
                </a:lnTo>
                <a:lnTo>
                  <a:pt x="1775" y="2100"/>
                </a:lnTo>
                <a:lnTo>
                  <a:pt x="1823" y="2078"/>
                </a:lnTo>
                <a:lnTo>
                  <a:pt x="1874" y="2061"/>
                </a:lnTo>
                <a:lnTo>
                  <a:pt x="1928" y="2052"/>
                </a:lnTo>
                <a:lnTo>
                  <a:pt x="1984" y="2048"/>
                </a:lnTo>
                <a:close/>
                <a:moveTo>
                  <a:pt x="1984" y="1280"/>
                </a:moveTo>
                <a:lnTo>
                  <a:pt x="2032" y="1283"/>
                </a:lnTo>
                <a:lnTo>
                  <a:pt x="2078" y="1293"/>
                </a:lnTo>
                <a:lnTo>
                  <a:pt x="2120" y="1310"/>
                </a:lnTo>
                <a:lnTo>
                  <a:pt x="2159" y="1332"/>
                </a:lnTo>
                <a:lnTo>
                  <a:pt x="2195" y="1358"/>
                </a:lnTo>
                <a:lnTo>
                  <a:pt x="2227" y="1390"/>
                </a:lnTo>
                <a:lnTo>
                  <a:pt x="2255" y="1426"/>
                </a:lnTo>
                <a:lnTo>
                  <a:pt x="2276" y="1466"/>
                </a:lnTo>
                <a:lnTo>
                  <a:pt x="2292" y="1509"/>
                </a:lnTo>
                <a:lnTo>
                  <a:pt x="2302" y="1553"/>
                </a:lnTo>
                <a:lnTo>
                  <a:pt x="2305" y="1601"/>
                </a:lnTo>
                <a:lnTo>
                  <a:pt x="2302" y="1649"/>
                </a:lnTo>
                <a:lnTo>
                  <a:pt x="2292" y="1694"/>
                </a:lnTo>
                <a:lnTo>
                  <a:pt x="2276" y="1736"/>
                </a:lnTo>
                <a:lnTo>
                  <a:pt x="2255" y="1776"/>
                </a:lnTo>
                <a:lnTo>
                  <a:pt x="2227" y="1813"/>
                </a:lnTo>
                <a:lnTo>
                  <a:pt x="2195" y="1844"/>
                </a:lnTo>
                <a:lnTo>
                  <a:pt x="2159" y="1871"/>
                </a:lnTo>
                <a:lnTo>
                  <a:pt x="2120" y="1893"/>
                </a:lnTo>
                <a:lnTo>
                  <a:pt x="2078" y="1910"/>
                </a:lnTo>
                <a:lnTo>
                  <a:pt x="2032" y="1920"/>
                </a:lnTo>
                <a:lnTo>
                  <a:pt x="1984" y="1923"/>
                </a:lnTo>
                <a:lnTo>
                  <a:pt x="1937" y="1920"/>
                </a:lnTo>
                <a:lnTo>
                  <a:pt x="1891" y="1910"/>
                </a:lnTo>
                <a:lnTo>
                  <a:pt x="1848" y="1893"/>
                </a:lnTo>
                <a:lnTo>
                  <a:pt x="1810" y="1871"/>
                </a:lnTo>
                <a:lnTo>
                  <a:pt x="1773" y="1844"/>
                </a:lnTo>
                <a:lnTo>
                  <a:pt x="1742" y="1813"/>
                </a:lnTo>
                <a:lnTo>
                  <a:pt x="1714" y="1776"/>
                </a:lnTo>
                <a:lnTo>
                  <a:pt x="1692" y="1736"/>
                </a:lnTo>
                <a:lnTo>
                  <a:pt x="1676" y="1694"/>
                </a:lnTo>
                <a:lnTo>
                  <a:pt x="1667" y="1649"/>
                </a:lnTo>
                <a:lnTo>
                  <a:pt x="1663" y="1601"/>
                </a:lnTo>
                <a:lnTo>
                  <a:pt x="1667" y="1553"/>
                </a:lnTo>
                <a:lnTo>
                  <a:pt x="1676" y="1509"/>
                </a:lnTo>
                <a:lnTo>
                  <a:pt x="1692" y="1466"/>
                </a:lnTo>
                <a:lnTo>
                  <a:pt x="1714" y="1426"/>
                </a:lnTo>
                <a:lnTo>
                  <a:pt x="1742" y="1390"/>
                </a:lnTo>
                <a:lnTo>
                  <a:pt x="1773" y="1358"/>
                </a:lnTo>
                <a:lnTo>
                  <a:pt x="1810" y="1332"/>
                </a:lnTo>
                <a:lnTo>
                  <a:pt x="1848" y="1310"/>
                </a:lnTo>
                <a:lnTo>
                  <a:pt x="1891" y="1293"/>
                </a:lnTo>
                <a:lnTo>
                  <a:pt x="1937" y="1283"/>
                </a:lnTo>
                <a:lnTo>
                  <a:pt x="1984" y="1280"/>
                </a:lnTo>
                <a:close/>
                <a:moveTo>
                  <a:pt x="3520" y="768"/>
                </a:moveTo>
                <a:lnTo>
                  <a:pt x="3600" y="770"/>
                </a:lnTo>
                <a:lnTo>
                  <a:pt x="3678" y="779"/>
                </a:lnTo>
                <a:lnTo>
                  <a:pt x="3753" y="793"/>
                </a:lnTo>
                <a:lnTo>
                  <a:pt x="3827" y="812"/>
                </a:lnTo>
                <a:lnTo>
                  <a:pt x="3899" y="836"/>
                </a:lnTo>
                <a:lnTo>
                  <a:pt x="3968" y="865"/>
                </a:lnTo>
                <a:lnTo>
                  <a:pt x="3968" y="3200"/>
                </a:lnTo>
                <a:lnTo>
                  <a:pt x="3605" y="3200"/>
                </a:lnTo>
                <a:lnTo>
                  <a:pt x="3605" y="3968"/>
                </a:lnTo>
                <a:lnTo>
                  <a:pt x="3543" y="3968"/>
                </a:lnTo>
                <a:lnTo>
                  <a:pt x="3492" y="3964"/>
                </a:lnTo>
                <a:lnTo>
                  <a:pt x="3444" y="3953"/>
                </a:lnTo>
                <a:lnTo>
                  <a:pt x="3399" y="3936"/>
                </a:lnTo>
                <a:lnTo>
                  <a:pt x="3356" y="3913"/>
                </a:lnTo>
                <a:lnTo>
                  <a:pt x="3318" y="3884"/>
                </a:lnTo>
                <a:lnTo>
                  <a:pt x="3285" y="3850"/>
                </a:lnTo>
                <a:lnTo>
                  <a:pt x="3256" y="3812"/>
                </a:lnTo>
                <a:lnTo>
                  <a:pt x="3233" y="3770"/>
                </a:lnTo>
                <a:lnTo>
                  <a:pt x="3215" y="3724"/>
                </a:lnTo>
                <a:lnTo>
                  <a:pt x="3204" y="3676"/>
                </a:lnTo>
                <a:lnTo>
                  <a:pt x="3200" y="3626"/>
                </a:lnTo>
                <a:lnTo>
                  <a:pt x="3200" y="3200"/>
                </a:lnTo>
                <a:lnTo>
                  <a:pt x="2816" y="3200"/>
                </a:lnTo>
                <a:lnTo>
                  <a:pt x="2998" y="2021"/>
                </a:lnTo>
                <a:lnTo>
                  <a:pt x="2907" y="1524"/>
                </a:lnTo>
                <a:lnTo>
                  <a:pt x="2898" y="1460"/>
                </a:lnTo>
                <a:lnTo>
                  <a:pt x="2897" y="1397"/>
                </a:lnTo>
                <a:lnTo>
                  <a:pt x="2901" y="1335"/>
                </a:lnTo>
                <a:lnTo>
                  <a:pt x="2910" y="1275"/>
                </a:lnTo>
                <a:lnTo>
                  <a:pt x="2926" y="1215"/>
                </a:lnTo>
                <a:lnTo>
                  <a:pt x="2947" y="1158"/>
                </a:lnTo>
                <a:lnTo>
                  <a:pt x="2972" y="1104"/>
                </a:lnTo>
                <a:lnTo>
                  <a:pt x="3002" y="1052"/>
                </a:lnTo>
                <a:lnTo>
                  <a:pt x="3038" y="1003"/>
                </a:lnTo>
                <a:lnTo>
                  <a:pt x="3076" y="958"/>
                </a:lnTo>
                <a:lnTo>
                  <a:pt x="3120" y="917"/>
                </a:lnTo>
                <a:lnTo>
                  <a:pt x="3166" y="880"/>
                </a:lnTo>
                <a:lnTo>
                  <a:pt x="3217" y="848"/>
                </a:lnTo>
                <a:lnTo>
                  <a:pt x="3270" y="820"/>
                </a:lnTo>
                <a:lnTo>
                  <a:pt x="3327" y="798"/>
                </a:lnTo>
                <a:lnTo>
                  <a:pt x="3387" y="781"/>
                </a:lnTo>
                <a:lnTo>
                  <a:pt x="3448" y="772"/>
                </a:lnTo>
                <a:lnTo>
                  <a:pt x="3513" y="768"/>
                </a:lnTo>
                <a:lnTo>
                  <a:pt x="3520" y="768"/>
                </a:lnTo>
                <a:close/>
                <a:moveTo>
                  <a:pt x="448" y="768"/>
                </a:moveTo>
                <a:lnTo>
                  <a:pt x="456" y="768"/>
                </a:lnTo>
                <a:lnTo>
                  <a:pt x="520" y="772"/>
                </a:lnTo>
                <a:lnTo>
                  <a:pt x="582" y="781"/>
                </a:lnTo>
                <a:lnTo>
                  <a:pt x="641" y="798"/>
                </a:lnTo>
                <a:lnTo>
                  <a:pt x="698" y="820"/>
                </a:lnTo>
                <a:lnTo>
                  <a:pt x="752" y="848"/>
                </a:lnTo>
                <a:lnTo>
                  <a:pt x="802" y="880"/>
                </a:lnTo>
                <a:lnTo>
                  <a:pt x="848" y="917"/>
                </a:lnTo>
                <a:lnTo>
                  <a:pt x="892" y="958"/>
                </a:lnTo>
                <a:lnTo>
                  <a:pt x="931" y="1003"/>
                </a:lnTo>
                <a:lnTo>
                  <a:pt x="966" y="1052"/>
                </a:lnTo>
                <a:lnTo>
                  <a:pt x="996" y="1104"/>
                </a:lnTo>
                <a:lnTo>
                  <a:pt x="1022" y="1158"/>
                </a:lnTo>
                <a:lnTo>
                  <a:pt x="1042" y="1215"/>
                </a:lnTo>
                <a:lnTo>
                  <a:pt x="1058" y="1275"/>
                </a:lnTo>
                <a:lnTo>
                  <a:pt x="1068" y="1335"/>
                </a:lnTo>
                <a:lnTo>
                  <a:pt x="1072" y="1397"/>
                </a:lnTo>
                <a:lnTo>
                  <a:pt x="1070" y="1460"/>
                </a:lnTo>
                <a:lnTo>
                  <a:pt x="1062" y="1524"/>
                </a:lnTo>
                <a:lnTo>
                  <a:pt x="916" y="2322"/>
                </a:lnTo>
                <a:lnTo>
                  <a:pt x="916" y="3466"/>
                </a:lnTo>
                <a:lnTo>
                  <a:pt x="913" y="3524"/>
                </a:lnTo>
                <a:lnTo>
                  <a:pt x="903" y="3581"/>
                </a:lnTo>
                <a:lnTo>
                  <a:pt x="887" y="3636"/>
                </a:lnTo>
                <a:lnTo>
                  <a:pt x="865" y="3687"/>
                </a:lnTo>
                <a:lnTo>
                  <a:pt x="838" y="3735"/>
                </a:lnTo>
                <a:lnTo>
                  <a:pt x="806" y="3780"/>
                </a:lnTo>
                <a:lnTo>
                  <a:pt x="770" y="3821"/>
                </a:lnTo>
                <a:lnTo>
                  <a:pt x="728" y="3858"/>
                </a:lnTo>
                <a:lnTo>
                  <a:pt x="684" y="3890"/>
                </a:lnTo>
                <a:lnTo>
                  <a:pt x="635" y="3917"/>
                </a:lnTo>
                <a:lnTo>
                  <a:pt x="583" y="3939"/>
                </a:lnTo>
                <a:lnTo>
                  <a:pt x="530" y="3955"/>
                </a:lnTo>
                <a:lnTo>
                  <a:pt x="473" y="3964"/>
                </a:lnTo>
                <a:lnTo>
                  <a:pt x="415" y="3968"/>
                </a:lnTo>
                <a:lnTo>
                  <a:pt x="256" y="3968"/>
                </a:lnTo>
                <a:lnTo>
                  <a:pt x="256" y="2432"/>
                </a:lnTo>
                <a:lnTo>
                  <a:pt x="0" y="2432"/>
                </a:lnTo>
                <a:lnTo>
                  <a:pt x="0" y="865"/>
                </a:lnTo>
                <a:lnTo>
                  <a:pt x="69" y="836"/>
                </a:lnTo>
                <a:lnTo>
                  <a:pt x="142" y="812"/>
                </a:lnTo>
                <a:lnTo>
                  <a:pt x="216" y="793"/>
                </a:lnTo>
                <a:lnTo>
                  <a:pt x="291" y="779"/>
                </a:lnTo>
                <a:lnTo>
                  <a:pt x="368" y="770"/>
                </a:lnTo>
                <a:lnTo>
                  <a:pt x="448" y="768"/>
                </a:lnTo>
                <a:close/>
                <a:moveTo>
                  <a:pt x="3264" y="0"/>
                </a:moveTo>
                <a:lnTo>
                  <a:pt x="3312" y="3"/>
                </a:lnTo>
                <a:lnTo>
                  <a:pt x="3356" y="13"/>
                </a:lnTo>
                <a:lnTo>
                  <a:pt x="3399" y="30"/>
                </a:lnTo>
                <a:lnTo>
                  <a:pt x="3439" y="52"/>
                </a:lnTo>
                <a:lnTo>
                  <a:pt x="3474" y="78"/>
                </a:lnTo>
                <a:lnTo>
                  <a:pt x="3505" y="110"/>
                </a:lnTo>
                <a:lnTo>
                  <a:pt x="3533" y="145"/>
                </a:lnTo>
                <a:lnTo>
                  <a:pt x="3555" y="185"/>
                </a:lnTo>
                <a:lnTo>
                  <a:pt x="3571" y="227"/>
                </a:lnTo>
                <a:lnTo>
                  <a:pt x="3581" y="272"/>
                </a:lnTo>
                <a:lnTo>
                  <a:pt x="3584" y="320"/>
                </a:lnTo>
                <a:lnTo>
                  <a:pt x="3581" y="367"/>
                </a:lnTo>
                <a:lnTo>
                  <a:pt x="3571" y="412"/>
                </a:lnTo>
                <a:lnTo>
                  <a:pt x="3555" y="454"/>
                </a:lnTo>
                <a:lnTo>
                  <a:pt x="3533" y="494"/>
                </a:lnTo>
                <a:lnTo>
                  <a:pt x="3505" y="529"/>
                </a:lnTo>
                <a:lnTo>
                  <a:pt x="3474" y="561"/>
                </a:lnTo>
                <a:lnTo>
                  <a:pt x="3439" y="589"/>
                </a:lnTo>
                <a:lnTo>
                  <a:pt x="3399" y="610"/>
                </a:lnTo>
                <a:lnTo>
                  <a:pt x="3356" y="626"/>
                </a:lnTo>
                <a:lnTo>
                  <a:pt x="3312" y="636"/>
                </a:lnTo>
                <a:lnTo>
                  <a:pt x="3264" y="640"/>
                </a:lnTo>
                <a:lnTo>
                  <a:pt x="3217" y="636"/>
                </a:lnTo>
                <a:lnTo>
                  <a:pt x="3172" y="626"/>
                </a:lnTo>
                <a:lnTo>
                  <a:pt x="3130" y="610"/>
                </a:lnTo>
                <a:lnTo>
                  <a:pt x="3090" y="589"/>
                </a:lnTo>
                <a:lnTo>
                  <a:pt x="3055" y="561"/>
                </a:lnTo>
                <a:lnTo>
                  <a:pt x="3023" y="529"/>
                </a:lnTo>
                <a:lnTo>
                  <a:pt x="2996" y="494"/>
                </a:lnTo>
                <a:lnTo>
                  <a:pt x="2975" y="454"/>
                </a:lnTo>
                <a:lnTo>
                  <a:pt x="2958" y="412"/>
                </a:lnTo>
                <a:lnTo>
                  <a:pt x="2948" y="367"/>
                </a:lnTo>
                <a:lnTo>
                  <a:pt x="2944" y="320"/>
                </a:lnTo>
                <a:lnTo>
                  <a:pt x="2948" y="272"/>
                </a:lnTo>
                <a:lnTo>
                  <a:pt x="2958" y="227"/>
                </a:lnTo>
                <a:lnTo>
                  <a:pt x="2975" y="185"/>
                </a:lnTo>
                <a:lnTo>
                  <a:pt x="2996" y="145"/>
                </a:lnTo>
                <a:lnTo>
                  <a:pt x="3023" y="110"/>
                </a:lnTo>
                <a:lnTo>
                  <a:pt x="3055" y="78"/>
                </a:lnTo>
                <a:lnTo>
                  <a:pt x="3090" y="52"/>
                </a:lnTo>
                <a:lnTo>
                  <a:pt x="3130" y="30"/>
                </a:lnTo>
                <a:lnTo>
                  <a:pt x="3172" y="13"/>
                </a:lnTo>
                <a:lnTo>
                  <a:pt x="3217" y="3"/>
                </a:lnTo>
                <a:lnTo>
                  <a:pt x="3264" y="0"/>
                </a:lnTo>
                <a:close/>
                <a:moveTo>
                  <a:pt x="801" y="0"/>
                </a:moveTo>
                <a:lnTo>
                  <a:pt x="848" y="3"/>
                </a:lnTo>
                <a:lnTo>
                  <a:pt x="893" y="13"/>
                </a:lnTo>
                <a:lnTo>
                  <a:pt x="936" y="30"/>
                </a:lnTo>
                <a:lnTo>
                  <a:pt x="975" y="52"/>
                </a:lnTo>
                <a:lnTo>
                  <a:pt x="1011" y="78"/>
                </a:lnTo>
                <a:lnTo>
                  <a:pt x="1042" y="110"/>
                </a:lnTo>
                <a:lnTo>
                  <a:pt x="1069" y="145"/>
                </a:lnTo>
                <a:lnTo>
                  <a:pt x="1091" y="185"/>
                </a:lnTo>
                <a:lnTo>
                  <a:pt x="1107" y="227"/>
                </a:lnTo>
                <a:lnTo>
                  <a:pt x="1118" y="272"/>
                </a:lnTo>
                <a:lnTo>
                  <a:pt x="1121" y="320"/>
                </a:lnTo>
                <a:lnTo>
                  <a:pt x="1118" y="367"/>
                </a:lnTo>
                <a:lnTo>
                  <a:pt x="1107" y="412"/>
                </a:lnTo>
                <a:lnTo>
                  <a:pt x="1091" y="454"/>
                </a:lnTo>
                <a:lnTo>
                  <a:pt x="1069" y="494"/>
                </a:lnTo>
                <a:lnTo>
                  <a:pt x="1042" y="529"/>
                </a:lnTo>
                <a:lnTo>
                  <a:pt x="1011" y="561"/>
                </a:lnTo>
                <a:lnTo>
                  <a:pt x="975" y="589"/>
                </a:lnTo>
                <a:lnTo>
                  <a:pt x="936" y="610"/>
                </a:lnTo>
                <a:lnTo>
                  <a:pt x="893" y="626"/>
                </a:lnTo>
                <a:lnTo>
                  <a:pt x="848" y="636"/>
                </a:lnTo>
                <a:lnTo>
                  <a:pt x="801" y="640"/>
                </a:lnTo>
                <a:lnTo>
                  <a:pt x="754" y="636"/>
                </a:lnTo>
                <a:lnTo>
                  <a:pt x="708" y="626"/>
                </a:lnTo>
                <a:lnTo>
                  <a:pt x="665" y="610"/>
                </a:lnTo>
                <a:lnTo>
                  <a:pt x="627" y="589"/>
                </a:lnTo>
                <a:lnTo>
                  <a:pt x="590" y="561"/>
                </a:lnTo>
                <a:lnTo>
                  <a:pt x="559" y="529"/>
                </a:lnTo>
                <a:lnTo>
                  <a:pt x="532" y="494"/>
                </a:lnTo>
                <a:lnTo>
                  <a:pt x="510" y="454"/>
                </a:lnTo>
                <a:lnTo>
                  <a:pt x="495" y="412"/>
                </a:lnTo>
                <a:lnTo>
                  <a:pt x="484" y="367"/>
                </a:lnTo>
                <a:lnTo>
                  <a:pt x="481" y="320"/>
                </a:lnTo>
                <a:lnTo>
                  <a:pt x="484" y="272"/>
                </a:lnTo>
                <a:lnTo>
                  <a:pt x="495" y="227"/>
                </a:lnTo>
                <a:lnTo>
                  <a:pt x="510" y="185"/>
                </a:lnTo>
                <a:lnTo>
                  <a:pt x="532" y="145"/>
                </a:lnTo>
                <a:lnTo>
                  <a:pt x="559" y="110"/>
                </a:lnTo>
                <a:lnTo>
                  <a:pt x="590" y="78"/>
                </a:lnTo>
                <a:lnTo>
                  <a:pt x="627" y="52"/>
                </a:lnTo>
                <a:lnTo>
                  <a:pt x="665" y="30"/>
                </a:lnTo>
                <a:lnTo>
                  <a:pt x="708" y="13"/>
                </a:lnTo>
                <a:lnTo>
                  <a:pt x="754" y="3"/>
                </a:lnTo>
                <a:lnTo>
                  <a:pt x="801" y="0"/>
                </a:lnTo>
                <a:close/>
              </a:path>
            </a:pathLst>
          </a:custGeom>
          <a:solidFill>
            <a:srgbClr val="E2001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it-IT" sz="1013"/>
              <a:t> </a:t>
            </a:r>
          </a:p>
        </p:txBody>
      </p:sp>
      <p:sp>
        <p:nvSpPr>
          <p:cNvPr id="13" name="Freeform 31">
            <a:extLst>
              <a:ext uri="{FF2B5EF4-FFF2-40B4-BE49-F238E27FC236}">
                <a16:creationId xmlns:a16="http://schemas.microsoft.com/office/drawing/2014/main" id="{81F627D7-14B9-489E-9BA4-58BE58E55BD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52000" y="4009840"/>
            <a:ext cx="582580" cy="363929"/>
          </a:xfrm>
          <a:custGeom>
            <a:avLst/>
            <a:gdLst>
              <a:gd name="T0" fmla="*/ 248 w 3968"/>
              <a:gd name="T1" fmla="*/ 2233 h 2481"/>
              <a:gd name="T2" fmla="*/ 0 w 3968"/>
              <a:gd name="T3" fmla="*/ 2481 h 2481"/>
              <a:gd name="T4" fmla="*/ 2246 w 3968"/>
              <a:gd name="T5" fmla="*/ 251 h 2481"/>
              <a:gd name="T6" fmla="*/ 2087 w 3968"/>
              <a:gd name="T7" fmla="*/ 281 h 2481"/>
              <a:gd name="T8" fmla="*/ 1959 w 3968"/>
              <a:gd name="T9" fmla="*/ 350 h 2481"/>
              <a:gd name="T10" fmla="*/ 1859 w 3968"/>
              <a:gd name="T11" fmla="*/ 459 h 2481"/>
              <a:gd name="T12" fmla="*/ 1800 w 3968"/>
              <a:gd name="T13" fmla="*/ 603 h 2481"/>
              <a:gd name="T14" fmla="*/ 1648 w 3968"/>
              <a:gd name="T15" fmla="*/ 726 h 2481"/>
              <a:gd name="T16" fmla="*/ 1600 w 3968"/>
              <a:gd name="T17" fmla="*/ 737 h 2481"/>
              <a:gd name="T18" fmla="*/ 1590 w 3968"/>
              <a:gd name="T19" fmla="*/ 782 h 2481"/>
              <a:gd name="T20" fmla="*/ 1590 w 3968"/>
              <a:gd name="T21" fmla="*/ 870 h 2481"/>
              <a:gd name="T22" fmla="*/ 1600 w 3968"/>
              <a:gd name="T23" fmla="*/ 911 h 2481"/>
              <a:gd name="T24" fmla="*/ 1648 w 3968"/>
              <a:gd name="T25" fmla="*/ 922 h 2481"/>
              <a:gd name="T26" fmla="*/ 1648 w 3968"/>
              <a:gd name="T27" fmla="*/ 1053 h 2481"/>
              <a:gd name="T28" fmla="*/ 1600 w 3968"/>
              <a:gd name="T29" fmla="*/ 1065 h 2481"/>
              <a:gd name="T30" fmla="*/ 1590 w 3968"/>
              <a:gd name="T31" fmla="*/ 1109 h 2481"/>
              <a:gd name="T32" fmla="*/ 1590 w 3968"/>
              <a:gd name="T33" fmla="*/ 1194 h 2481"/>
              <a:gd name="T34" fmla="*/ 1600 w 3968"/>
              <a:gd name="T35" fmla="*/ 1235 h 2481"/>
              <a:gd name="T36" fmla="*/ 1648 w 3968"/>
              <a:gd name="T37" fmla="*/ 1246 h 2481"/>
              <a:gd name="T38" fmla="*/ 1804 w 3968"/>
              <a:gd name="T39" fmla="*/ 1359 h 2481"/>
              <a:gd name="T40" fmla="*/ 1859 w 3968"/>
              <a:gd name="T41" fmla="*/ 1492 h 2481"/>
              <a:gd name="T42" fmla="*/ 1945 w 3968"/>
              <a:gd name="T43" fmla="*/ 1588 h 2481"/>
              <a:gd name="T44" fmla="*/ 2059 w 3968"/>
              <a:gd name="T45" fmla="*/ 1648 h 2481"/>
              <a:gd name="T46" fmla="*/ 2208 w 3968"/>
              <a:gd name="T47" fmla="*/ 1679 h 2481"/>
              <a:gd name="T48" fmla="*/ 2377 w 3968"/>
              <a:gd name="T49" fmla="*/ 1683 h 2481"/>
              <a:gd name="T50" fmla="*/ 2524 w 3968"/>
              <a:gd name="T51" fmla="*/ 1662 h 2481"/>
              <a:gd name="T52" fmla="*/ 2656 w 3968"/>
              <a:gd name="T53" fmla="*/ 1619 h 2481"/>
              <a:gd name="T54" fmla="*/ 2682 w 3968"/>
              <a:gd name="T55" fmla="*/ 1586 h 2481"/>
              <a:gd name="T56" fmla="*/ 2655 w 3968"/>
              <a:gd name="T57" fmla="*/ 1445 h 2481"/>
              <a:gd name="T58" fmla="*/ 2639 w 3968"/>
              <a:gd name="T59" fmla="*/ 1408 h 2481"/>
              <a:gd name="T60" fmla="*/ 2605 w 3968"/>
              <a:gd name="T61" fmla="*/ 1408 h 2481"/>
              <a:gd name="T62" fmla="*/ 2457 w 3968"/>
              <a:gd name="T63" fmla="*/ 1451 h 2481"/>
              <a:gd name="T64" fmla="*/ 2308 w 3968"/>
              <a:gd name="T65" fmla="*/ 1458 h 2481"/>
              <a:gd name="T66" fmla="*/ 2208 w 3968"/>
              <a:gd name="T67" fmla="*/ 1440 h 2481"/>
              <a:gd name="T68" fmla="*/ 2141 w 3968"/>
              <a:gd name="T69" fmla="*/ 1399 h 2481"/>
              <a:gd name="T70" fmla="*/ 2095 w 3968"/>
              <a:gd name="T71" fmla="*/ 1337 h 2481"/>
              <a:gd name="T72" fmla="*/ 2067 w 3968"/>
              <a:gd name="T73" fmla="*/ 1246 h 2481"/>
              <a:gd name="T74" fmla="*/ 2480 w 3968"/>
              <a:gd name="T75" fmla="*/ 1241 h 2481"/>
              <a:gd name="T76" fmla="*/ 2499 w 3968"/>
              <a:gd name="T77" fmla="*/ 1212 h 2481"/>
              <a:gd name="T78" fmla="*/ 2501 w 3968"/>
              <a:gd name="T79" fmla="*/ 1133 h 2481"/>
              <a:gd name="T80" fmla="*/ 2496 w 3968"/>
              <a:gd name="T81" fmla="*/ 1076 h 2481"/>
              <a:gd name="T82" fmla="*/ 2464 w 3968"/>
              <a:gd name="T83" fmla="*/ 1054 h 2481"/>
              <a:gd name="T84" fmla="*/ 2047 w 3968"/>
              <a:gd name="T85" fmla="*/ 922 h 2481"/>
              <a:gd name="T86" fmla="*/ 2480 w 3968"/>
              <a:gd name="T87" fmla="*/ 917 h 2481"/>
              <a:gd name="T88" fmla="*/ 2499 w 3968"/>
              <a:gd name="T89" fmla="*/ 888 h 2481"/>
              <a:gd name="T90" fmla="*/ 2501 w 3968"/>
              <a:gd name="T91" fmla="*/ 806 h 2481"/>
              <a:gd name="T92" fmla="*/ 2496 w 3968"/>
              <a:gd name="T93" fmla="*/ 748 h 2481"/>
              <a:gd name="T94" fmla="*/ 2464 w 3968"/>
              <a:gd name="T95" fmla="*/ 727 h 2481"/>
              <a:gd name="T96" fmla="*/ 2064 w 3968"/>
              <a:gd name="T97" fmla="*/ 683 h 2481"/>
              <a:gd name="T98" fmla="*/ 2095 w 3968"/>
              <a:gd name="T99" fmla="*/ 583 h 2481"/>
              <a:gd name="T100" fmla="*/ 2158 w 3968"/>
              <a:gd name="T101" fmla="*/ 511 h 2481"/>
              <a:gd name="T102" fmla="*/ 2259 w 3968"/>
              <a:gd name="T103" fmla="*/ 475 h 2481"/>
              <a:gd name="T104" fmla="*/ 2404 w 3968"/>
              <a:gd name="T105" fmla="*/ 483 h 2481"/>
              <a:gd name="T106" fmla="*/ 2539 w 3968"/>
              <a:gd name="T107" fmla="*/ 531 h 2481"/>
              <a:gd name="T108" fmla="*/ 2604 w 3968"/>
              <a:gd name="T109" fmla="*/ 560 h 2481"/>
              <a:gd name="T110" fmla="*/ 2633 w 3968"/>
              <a:gd name="T111" fmla="*/ 533 h 2481"/>
              <a:gd name="T112" fmla="*/ 2701 w 3968"/>
              <a:gd name="T113" fmla="*/ 374 h 2481"/>
              <a:gd name="T114" fmla="*/ 2678 w 3968"/>
              <a:gd name="T115" fmla="*/ 345 h 2481"/>
              <a:gd name="T116" fmla="*/ 2504 w 3968"/>
              <a:gd name="T117" fmla="*/ 276 h 2481"/>
              <a:gd name="T118" fmla="*/ 2307 w 3968"/>
              <a:gd name="T119" fmla="*/ 248 h 2481"/>
              <a:gd name="T120" fmla="*/ 3968 w 3968"/>
              <a:gd name="T121" fmla="*/ 1984 h 2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68" h="2481">
                <a:moveTo>
                  <a:pt x="0" y="496"/>
                </a:moveTo>
                <a:lnTo>
                  <a:pt x="248" y="496"/>
                </a:lnTo>
                <a:lnTo>
                  <a:pt x="248" y="2233"/>
                </a:lnTo>
                <a:lnTo>
                  <a:pt x="3473" y="2233"/>
                </a:lnTo>
                <a:lnTo>
                  <a:pt x="3473" y="2481"/>
                </a:lnTo>
                <a:lnTo>
                  <a:pt x="0" y="2481"/>
                </a:lnTo>
                <a:lnTo>
                  <a:pt x="0" y="496"/>
                </a:lnTo>
                <a:close/>
                <a:moveTo>
                  <a:pt x="2307" y="248"/>
                </a:moveTo>
                <a:lnTo>
                  <a:pt x="2246" y="251"/>
                </a:lnTo>
                <a:lnTo>
                  <a:pt x="2190" y="257"/>
                </a:lnTo>
                <a:lnTo>
                  <a:pt x="2137" y="266"/>
                </a:lnTo>
                <a:lnTo>
                  <a:pt x="2087" y="281"/>
                </a:lnTo>
                <a:lnTo>
                  <a:pt x="2041" y="299"/>
                </a:lnTo>
                <a:lnTo>
                  <a:pt x="1999" y="322"/>
                </a:lnTo>
                <a:lnTo>
                  <a:pt x="1959" y="350"/>
                </a:lnTo>
                <a:lnTo>
                  <a:pt x="1921" y="383"/>
                </a:lnTo>
                <a:lnTo>
                  <a:pt x="1888" y="419"/>
                </a:lnTo>
                <a:lnTo>
                  <a:pt x="1859" y="459"/>
                </a:lnTo>
                <a:lnTo>
                  <a:pt x="1836" y="503"/>
                </a:lnTo>
                <a:lnTo>
                  <a:pt x="1816" y="550"/>
                </a:lnTo>
                <a:lnTo>
                  <a:pt x="1800" y="603"/>
                </a:lnTo>
                <a:lnTo>
                  <a:pt x="1788" y="662"/>
                </a:lnTo>
                <a:lnTo>
                  <a:pt x="1779" y="726"/>
                </a:lnTo>
                <a:lnTo>
                  <a:pt x="1648" y="726"/>
                </a:lnTo>
                <a:lnTo>
                  <a:pt x="1627" y="727"/>
                </a:lnTo>
                <a:lnTo>
                  <a:pt x="1611" y="731"/>
                </a:lnTo>
                <a:lnTo>
                  <a:pt x="1600" y="737"/>
                </a:lnTo>
                <a:lnTo>
                  <a:pt x="1594" y="748"/>
                </a:lnTo>
                <a:lnTo>
                  <a:pt x="1592" y="762"/>
                </a:lnTo>
                <a:lnTo>
                  <a:pt x="1590" y="782"/>
                </a:lnTo>
                <a:lnTo>
                  <a:pt x="1589" y="806"/>
                </a:lnTo>
                <a:lnTo>
                  <a:pt x="1589" y="846"/>
                </a:lnTo>
                <a:lnTo>
                  <a:pt x="1590" y="870"/>
                </a:lnTo>
                <a:lnTo>
                  <a:pt x="1592" y="888"/>
                </a:lnTo>
                <a:lnTo>
                  <a:pt x="1594" y="902"/>
                </a:lnTo>
                <a:lnTo>
                  <a:pt x="1600" y="911"/>
                </a:lnTo>
                <a:lnTo>
                  <a:pt x="1611" y="917"/>
                </a:lnTo>
                <a:lnTo>
                  <a:pt x="1627" y="921"/>
                </a:lnTo>
                <a:lnTo>
                  <a:pt x="1648" y="922"/>
                </a:lnTo>
                <a:lnTo>
                  <a:pt x="1771" y="922"/>
                </a:lnTo>
                <a:lnTo>
                  <a:pt x="1771" y="1053"/>
                </a:lnTo>
                <a:lnTo>
                  <a:pt x="1648" y="1053"/>
                </a:lnTo>
                <a:lnTo>
                  <a:pt x="1627" y="1054"/>
                </a:lnTo>
                <a:lnTo>
                  <a:pt x="1611" y="1059"/>
                </a:lnTo>
                <a:lnTo>
                  <a:pt x="1600" y="1065"/>
                </a:lnTo>
                <a:lnTo>
                  <a:pt x="1594" y="1076"/>
                </a:lnTo>
                <a:lnTo>
                  <a:pt x="1592" y="1091"/>
                </a:lnTo>
                <a:lnTo>
                  <a:pt x="1590" y="1109"/>
                </a:lnTo>
                <a:lnTo>
                  <a:pt x="1589" y="1133"/>
                </a:lnTo>
                <a:lnTo>
                  <a:pt x="1589" y="1171"/>
                </a:lnTo>
                <a:lnTo>
                  <a:pt x="1590" y="1194"/>
                </a:lnTo>
                <a:lnTo>
                  <a:pt x="1592" y="1212"/>
                </a:lnTo>
                <a:lnTo>
                  <a:pt x="1594" y="1225"/>
                </a:lnTo>
                <a:lnTo>
                  <a:pt x="1600" y="1235"/>
                </a:lnTo>
                <a:lnTo>
                  <a:pt x="1611" y="1241"/>
                </a:lnTo>
                <a:lnTo>
                  <a:pt x="1627" y="1245"/>
                </a:lnTo>
                <a:lnTo>
                  <a:pt x="1648" y="1246"/>
                </a:lnTo>
                <a:lnTo>
                  <a:pt x="1782" y="1246"/>
                </a:lnTo>
                <a:lnTo>
                  <a:pt x="1792" y="1305"/>
                </a:lnTo>
                <a:lnTo>
                  <a:pt x="1804" y="1359"/>
                </a:lnTo>
                <a:lnTo>
                  <a:pt x="1819" y="1408"/>
                </a:lnTo>
                <a:lnTo>
                  <a:pt x="1838" y="1452"/>
                </a:lnTo>
                <a:lnTo>
                  <a:pt x="1859" y="1492"/>
                </a:lnTo>
                <a:lnTo>
                  <a:pt x="1885" y="1527"/>
                </a:lnTo>
                <a:lnTo>
                  <a:pt x="1914" y="1559"/>
                </a:lnTo>
                <a:lnTo>
                  <a:pt x="1945" y="1588"/>
                </a:lnTo>
                <a:lnTo>
                  <a:pt x="1979" y="1612"/>
                </a:lnTo>
                <a:lnTo>
                  <a:pt x="2018" y="1631"/>
                </a:lnTo>
                <a:lnTo>
                  <a:pt x="2059" y="1648"/>
                </a:lnTo>
                <a:lnTo>
                  <a:pt x="2105" y="1662"/>
                </a:lnTo>
                <a:lnTo>
                  <a:pt x="2155" y="1673"/>
                </a:lnTo>
                <a:lnTo>
                  <a:pt x="2208" y="1679"/>
                </a:lnTo>
                <a:lnTo>
                  <a:pt x="2268" y="1683"/>
                </a:lnTo>
                <a:lnTo>
                  <a:pt x="2332" y="1685"/>
                </a:lnTo>
                <a:lnTo>
                  <a:pt x="2377" y="1683"/>
                </a:lnTo>
                <a:lnTo>
                  <a:pt x="2425" y="1679"/>
                </a:lnTo>
                <a:lnTo>
                  <a:pt x="2474" y="1671"/>
                </a:lnTo>
                <a:lnTo>
                  <a:pt x="2524" y="1662"/>
                </a:lnTo>
                <a:lnTo>
                  <a:pt x="2572" y="1649"/>
                </a:lnTo>
                <a:lnTo>
                  <a:pt x="2617" y="1635"/>
                </a:lnTo>
                <a:lnTo>
                  <a:pt x="2656" y="1619"/>
                </a:lnTo>
                <a:lnTo>
                  <a:pt x="2672" y="1611"/>
                </a:lnTo>
                <a:lnTo>
                  <a:pt x="2680" y="1600"/>
                </a:lnTo>
                <a:lnTo>
                  <a:pt x="2682" y="1586"/>
                </a:lnTo>
                <a:lnTo>
                  <a:pt x="2682" y="1569"/>
                </a:lnTo>
                <a:lnTo>
                  <a:pt x="2678" y="1548"/>
                </a:lnTo>
                <a:lnTo>
                  <a:pt x="2655" y="1445"/>
                </a:lnTo>
                <a:lnTo>
                  <a:pt x="2650" y="1429"/>
                </a:lnTo>
                <a:lnTo>
                  <a:pt x="2645" y="1416"/>
                </a:lnTo>
                <a:lnTo>
                  <a:pt x="2639" y="1408"/>
                </a:lnTo>
                <a:lnTo>
                  <a:pt x="2630" y="1403"/>
                </a:lnTo>
                <a:lnTo>
                  <a:pt x="2619" y="1403"/>
                </a:lnTo>
                <a:lnTo>
                  <a:pt x="2605" y="1408"/>
                </a:lnTo>
                <a:lnTo>
                  <a:pt x="2559" y="1425"/>
                </a:lnTo>
                <a:lnTo>
                  <a:pt x="2509" y="1440"/>
                </a:lnTo>
                <a:lnTo>
                  <a:pt x="2457" y="1451"/>
                </a:lnTo>
                <a:lnTo>
                  <a:pt x="2404" y="1457"/>
                </a:lnTo>
                <a:lnTo>
                  <a:pt x="2350" y="1460"/>
                </a:lnTo>
                <a:lnTo>
                  <a:pt x="2308" y="1458"/>
                </a:lnTo>
                <a:lnTo>
                  <a:pt x="2270" y="1454"/>
                </a:lnTo>
                <a:lnTo>
                  <a:pt x="2238" y="1448"/>
                </a:lnTo>
                <a:lnTo>
                  <a:pt x="2208" y="1440"/>
                </a:lnTo>
                <a:lnTo>
                  <a:pt x="2182" y="1428"/>
                </a:lnTo>
                <a:lnTo>
                  <a:pt x="2160" y="1414"/>
                </a:lnTo>
                <a:lnTo>
                  <a:pt x="2141" y="1399"/>
                </a:lnTo>
                <a:lnTo>
                  <a:pt x="2122" y="1380"/>
                </a:lnTo>
                <a:lnTo>
                  <a:pt x="2108" y="1360"/>
                </a:lnTo>
                <a:lnTo>
                  <a:pt x="2095" y="1337"/>
                </a:lnTo>
                <a:lnTo>
                  <a:pt x="2084" y="1310"/>
                </a:lnTo>
                <a:lnTo>
                  <a:pt x="2074" y="1280"/>
                </a:lnTo>
                <a:lnTo>
                  <a:pt x="2067" y="1246"/>
                </a:lnTo>
                <a:lnTo>
                  <a:pt x="2442" y="1246"/>
                </a:lnTo>
                <a:lnTo>
                  <a:pt x="2464" y="1245"/>
                </a:lnTo>
                <a:lnTo>
                  <a:pt x="2480" y="1241"/>
                </a:lnTo>
                <a:lnTo>
                  <a:pt x="2490" y="1235"/>
                </a:lnTo>
                <a:lnTo>
                  <a:pt x="2496" y="1225"/>
                </a:lnTo>
                <a:lnTo>
                  <a:pt x="2499" y="1212"/>
                </a:lnTo>
                <a:lnTo>
                  <a:pt x="2501" y="1194"/>
                </a:lnTo>
                <a:lnTo>
                  <a:pt x="2501" y="1171"/>
                </a:lnTo>
                <a:lnTo>
                  <a:pt x="2501" y="1133"/>
                </a:lnTo>
                <a:lnTo>
                  <a:pt x="2501" y="1109"/>
                </a:lnTo>
                <a:lnTo>
                  <a:pt x="2499" y="1091"/>
                </a:lnTo>
                <a:lnTo>
                  <a:pt x="2496" y="1076"/>
                </a:lnTo>
                <a:lnTo>
                  <a:pt x="2490" y="1065"/>
                </a:lnTo>
                <a:lnTo>
                  <a:pt x="2480" y="1059"/>
                </a:lnTo>
                <a:lnTo>
                  <a:pt x="2464" y="1054"/>
                </a:lnTo>
                <a:lnTo>
                  <a:pt x="2442" y="1053"/>
                </a:lnTo>
                <a:lnTo>
                  <a:pt x="2047" y="1053"/>
                </a:lnTo>
                <a:lnTo>
                  <a:pt x="2047" y="922"/>
                </a:lnTo>
                <a:lnTo>
                  <a:pt x="2442" y="922"/>
                </a:lnTo>
                <a:lnTo>
                  <a:pt x="2464" y="921"/>
                </a:lnTo>
                <a:lnTo>
                  <a:pt x="2480" y="917"/>
                </a:lnTo>
                <a:lnTo>
                  <a:pt x="2490" y="911"/>
                </a:lnTo>
                <a:lnTo>
                  <a:pt x="2496" y="902"/>
                </a:lnTo>
                <a:lnTo>
                  <a:pt x="2499" y="888"/>
                </a:lnTo>
                <a:lnTo>
                  <a:pt x="2501" y="870"/>
                </a:lnTo>
                <a:lnTo>
                  <a:pt x="2501" y="846"/>
                </a:lnTo>
                <a:lnTo>
                  <a:pt x="2501" y="806"/>
                </a:lnTo>
                <a:lnTo>
                  <a:pt x="2501" y="782"/>
                </a:lnTo>
                <a:lnTo>
                  <a:pt x="2499" y="762"/>
                </a:lnTo>
                <a:lnTo>
                  <a:pt x="2496" y="748"/>
                </a:lnTo>
                <a:lnTo>
                  <a:pt x="2490" y="737"/>
                </a:lnTo>
                <a:lnTo>
                  <a:pt x="2480" y="731"/>
                </a:lnTo>
                <a:lnTo>
                  <a:pt x="2464" y="727"/>
                </a:lnTo>
                <a:lnTo>
                  <a:pt x="2442" y="726"/>
                </a:lnTo>
                <a:lnTo>
                  <a:pt x="2058" y="726"/>
                </a:lnTo>
                <a:lnTo>
                  <a:pt x="2064" y="683"/>
                </a:lnTo>
                <a:lnTo>
                  <a:pt x="2073" y="646"/>
                </a:lnTo>
                <a:lnTo>
                  <a:pt x="2082" y="613"/>
                </a:lnTo>
                <a:lnTo>
                  <a:pt x="2095" y="583"/>
                </a:lnTo>
                <a:lnTo>
                  <a:pt x="2110" y="557"/>
                </a:lnTo>
                <a:lnTo>
                  <a:pt x="2130" y="536"/>
                </a:lnTo>
                <a:lnTo>
                  <a:pt x="2158" y="511"/>
                </a:lnTo>
                <a:lnTo>
                  <a:pt x="2189" y="494"/>
                </a:lnTo>
                <a:lnTo>
                  <a:pt x="2222" y="482"/>
                </a:lnTo>
                <a:lnTo>
                  <a:pt x="2259" y="475"/>
                </a:lnTo>
                <a:lnTo>
                  <a:pt x="2299" y="473"/>
                </a:lnTo>
                <a:lnTo>
                  <a:pt x="2353" y="476"/>
                </a:lnTo>
                <a:lnTo>
                  <a:pt x="2404" y="483"/>
                </a:lnTo>
                <a:lnTo>
                  <a:pt x="2452" y="497"/>
                </a:lnTo>
                <a:lnTo>
                  <a:pt x="2497" y="513"/>
                </a:lnTo>
                <a:lnTo>
                  <a:pt x="2539" y="531"/>
                </a:lnTo>
                <a:lnTo>
                  <a:pt x="2577" y="550"/>
                </a:lnTo>
                <a:lnTo>
                  <a:pt x="2592" y="557"/>
                </a:lnTo>
                <a:lnTo>
                  <a:pt x="2604" y="560"/>
                </a:lnTo>
                <a:lnTo>
                  <a:pt x="2615" y="557"/>
                </a:lnTo>
                <a:lnTo>
                  <a:pt x="2624" y="548"/>
                </a:lnTo>
                <a:lnTo>
                  <a:pt x="2633" y="533"/>
                </a:lnTo>
                <a:lnTo>
                  <a:pt x="2693" y="408"/>
                </a:lnTo>
                <a:lnTo>
                  <a:pt x="2698" y="389"/>
                </a:lnTo>
                <a:lnTo>
                  <a:pt x="2701" y="374"/>
                </a:lnTo>
                <a:lnTo>
                  <a:pt x="2697" y="363"/>
                </a:lnTo>
                <a:lnTo>
                  <a:pt x="2690" y="354"/>
                </a:lnTo>
                <a:lnTo>
                  <a:pt x="2678" y="345"/>
                </a:lnTo>
                <a:lnTo>
                  <a:pt x="2624" y="319"/>
                </a:lnTo>
                <a:lnTo>
                  <a:pt x="2566" y="296"/>
                </a:lnTo>
                <a:lnTo>
                  <a:pt x="2504" y="276"/>
                </a:lnTo>
                <a:lnTo>
                  <a:pt x="2440" y="260"/>
                </a:lnTo>
                <a:lnTo>
                  <a:pt x="2373" y="252"/>
                </a:lnTo>
                <a:lnTo>
                  <a:pt x="2307" y="248"/>
                </a:lnTo>
                <a:close/>
                <a:moveTo>
                  <a:pt x="496" y="0"/>
                </a:moveTo>
                <a:lnTo>
                  <a:pt x="3968" y="0"/>
                </a:lnTo>
                <a:lnTo>
                  <a:pt x="3968" y="1984"/>
                </a:lnTo>
                <a:lnTo>
                  <a:pt x="496" y="1984"/>
                </a:lnTo>
                <a:lnTo>
                  <a:pt x="496" y="0"/>
                </a:lnTo>
                <a:close/>
              </a:path>
            </a:pathLst>
          </a:custGeom>
          <a:solidFill>
            <a:srgbClr val="00B05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t-IT" sz="1013"/>
          </a:p>
        </p:txBody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id="{B2E52E35-39B3-4F7E-8317-7E0F5912CA69}"/>
              </a:ext>
            </a:extLst>
          </p:cNvPr>
          <p:cNvSpPr>
            <a:spLocks noEditPoints="1"/>
          </p:cNvSpPr>
          <p:nvPr/>
        </p:nvSpPr>
        <p:spPr bwMode="auto">
          <a:xfrm>
            <a:off x="258008" y="2498712"/>
            <a:ext cx="509175" cy="477111"/>
          </a:xfrm>
          <a:custGeom>
            <a:avLst/>
            <a:gdLst>
              <a:gd name="T0" fmla="*/ 1298 w 3968"/>
              <a:gd name="T1" fmla="*/ 2246 h 3720"/>
              <a:gd name="T2" fmla="*/ 1127 w 3968"/>
              <a:gd name="T3" fmla="*/ 2319 h 3720"/>
              <a:gd name="T4" fmla="*/ 990 w 3968"/>
              <a:gd name="T5" fmla="*/ 2441 h 3720"/>
              <a:gd name="T6" fmla="*/ 901 w 3968"/>
              <a:gd name="T7" fmla="*/ 2601 h 3720"/>
              <a:gd name="T8" fmla="*/ 868 w 3968"/>
              <a:gd name="T9" fmla="*/ 2790 h 3720"/>
              <a:gd name="T10" fmla="*/ 996 w 3968"/>
              <a:gd name="T11" fmla="*/ 3333 h 3720"/>
              <a:gd name="T12" fmla="*/ 1167 w 3968"/>
              <a:gd name="T13" fmla="*/ 3261 h 3720"/>
              <a:gd name="T14" fmla="*/ 1303 w 3968"/>
              <a:gd name="T15" fmla="*/ 3139 h 3720"/>
              <a:gd name="T16" fmla="*/ 1394 w 3968"/>
              <a:gd name="T17" fmla="*/ 2978 h 3720"/>
              <a:gd name="T18" fmla="*/ 1427 w 3968"/>
              <a:gd name="T19" fmla="*/ 2790 h 3720"/>
              <a:gd name="T20" fmla="*/ 2198 w 3968"/>
              <a:gd name="T21" fmla="*/ 1538 h 3720"/>
              <a:gd name="T22" fmla="*/ 2018 w 3968"/>
              <a:gd name="T23" fmla="*/ 1590 h 3720"/>
              <a:gd name="T24" fmla="*/ 1869 w 3968"/>
              <a:gd name="T25" fmla="*/ 1698 h 3720"/>
              <a:gd name="T26" fmla="*/ 1762 w 3968"/>
              <a:gd name="T27" fmla="*/ 1847 h 3720"/>
              <a:gd name="T28" fmla="*/ 1709 w 3968"/>
              <a:gd name="T29" fmla="*/ 2027 h 3720"/>
              <a:gd name="T30" fmla="*/ 1771 w 3968"/>
              <a:gd name="T31" fmla="*/ 3344 h 3720"/>
              <a:gd name="T32" fmla="*/ 1950 w 3968"/>
              <a:gd name="T33" fmla="*/ 3291 h 3720"/>
              <a:gd name="T34" fmla="*/ 2099 w 3968"/>
              <a:gd name="T35" fmla="*/ 3184 h 3720"/>
              <a:gd name="T36" fmla="*/ 2206 w 3968"/>
              <a:gd name="T37" fmla="*/ 3035 h 3720"/>
              <a:gd name="T38" fmla="*/ 2259 w 3968"/>
              <a:gd name="T39" fmla="*/ 2855 h 3720"/>
              <a:gd name="T40" fmla="*/ 3101 w 3968"/>
              <a:gd name="T41" fmla="*/ 1115 h 3720"/>
              <a:gd name="T42" fmla="*/ 2913 w 3968"/>
              <a:gd name="T43" fmla="*/ 1148 h 3720"/>
              <a:gd name="T44" fmla="*/ 2752 w 3968"/>
              <a:gd name="T45" fmla="*/ 1239 h 3720"/>
              <a:gd name="T46" fmla="*/ 2629 w 3968"/>
              <a:gd name="T47" fmla="*/ 1375 h 3720"/>
              <a:gd name="T48" fmla="*/ 2558 w 3968"/>
              <a:gd name="T49" fmla="*/ 1545 h 3720"/>
              <a:gd name="T50" fmla="*/ 2542 w 3968"/>
              <a:gd name="T51" fmla="*/ 3348 h 3720"/>
              <a:gd name="T52" fmla="*/ 2731 w 3968"/>
              <a:gd name="T53" fmla="*/ 3315 h 3720"/>
              <a:gd name="T54" fmla="*/ 2891 w 3968"/>
              <a:gd name="T55" fmla="*/ 3225 h 3720"/>
              <a:gd name="T56" fmla="*/ 3013 w 3968"/>
              <a:gd name="T57" fmla="*/ 3088 h 3720"/>
              <a:gd name="T58" fmla="*/ 3086 w 3968"/>
              <a:gd name="T59" fmla="*/ 2918 h 3720"/>
              <a:gd name="T60" fmla="*/ 3101 w 3968"/>
              <a:gd name="T61" fmla="*/ 1115 h 3720"/>
              <a:gd name="T62" fmla="*/ 1736 w 3968"/>
              <a:gd name="T63" fmla="*/ 744 h 3720"/>
              <a:gd name="T64" fmla="*/ 3587 w 3968"/>
              <a:gd name="T65" fmla="*/ 756 h 3720"/>
              <a:gd name="T66" fmla="*/ 3738 w 3968"/>
              <a:gd name="T67" fmla="*/ 821 h 3720"/>
              <a:gd name="T68" fmla="*/ 3859 w 3968"/>
              <a:gd name="T69" fmla="*/ 930 h 3720"/>
              <a:gd name="T70" fmla="*/ 3939 w 3968"/>
              <a:gd name="T71" fmla="*/ 1073 h 3720"/>
              <a:gd name="T72" fmla="*/ 3968 w 3968"/>
              <a:gd name="T73" fmla="*/ 1240 h 3720"/>
              <a:gd name="T74" fmla="*/ 439 w 3968"/>
              <a:gd name="T75" fmla="*/ 3716 h 3720"/>
              <a:gd name="T76" fmla="*/ 278 w 3968"/>
              <a:gd name="T77" fmla="*/ 3669 h 3720"/>
              <a:gd name="T78" fmla="*/ 145 w 3968"/>
              <a:gd name="T79" fmla="*/ 3575 h 3720"/>
              <a:gd name="T80" fmla="*/ 51 w 3968"/>
              <a:gd name="T81" fmla="*/ 3442 h 3720"/>
              <a:gd name="T82" fmla="*/ 4 w 3968"/>
              <a:gd name="T83" fmla="*/ 3281 h 3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968" h="3720">
                <a:moveTo>
                  <a:pt x="1427" y="2232"/>
                </a:moveTo>
                <a:lnTo>
                  <a:pt x="1361" y="2235"/>
                </a:lnTo>
                <a:lnTo>
                  <a:pt x="1298" y="2246"/>
                </a:lnTo>
                <a:lnTo>
                  <a:pt x="1238" y="2264"/>
                </a:lnTo>
                <a:lnTo>
                  <a:pt x="1181" y="2288"/>
                </a:lnTo>
                <a:lnTo>
                  <a:pt x="1127" y="2319"/>
                </a:lnTo>
                <a:lnTo>
                  <a:pt x="1078" y="2354"/>
                </a:lnTo>
                <a:lnTo>
                  <a:pt x="1032" y="2395"/>
                </a:lnTo>
                <a:lnTo>
                  <a:pt x="990" y="2441"/>
                </a:lnTo>
                <a:lnTo>
                  <a:pt x="955" y="2491"/>
                </a:lnTo>
                <a:lnTo>
                  <a:pt x="925" y="2544"/>
                </a:lnTo>
                <a:lnTo>
                  <a:pt x="901" y="2601"/>
                </a:lnTo>
                <a:lnTo>
                  <a:pt x="882" y="2662"/>
                </a:lnTo>
                <a:lnTo>
                  <a:pt x="872" y="2725"/>
                </a:lnTo>
                <a:lnTo>
                  <a:pt x="868" y="2790"/>
                </a:lnTo>
                <a:lnTo>
                  <a:pt x="868" y="3348"/>
                </a:lnTo>
                <a:lnTo>
                  <a:pt x="933" y="3344"/>
                </a:lnTo>
                <a:lnTo>
                  <a:pt x="996" y="3333"/>
                </a:lnTo>
                <a:lnTo>
                  <a:pt x="1056" y="3315"/>
                </a:lnTo>
                <a:lnTo>
                  <a:pt x="1114" y="3291"/>
                </a:lnTo>
                <a:lnTo>
                  <a:pt x="1167" y="3261"/>
                </a:lnTo>
                <a:lnTo>
                  <a:pt x="1217" y="3225"/>
                </a:lnTo>
                <a:lnTo>
                  <a:pt x="1263" y="3184"/>
                </a:lnTo>
                <a:lnTo>
                  <a:pt x="1303" y="3139"/>
                </a:lnTo>
                <a:lnTo>
                  <a:pt x="1339" y="3088"/>
                </a:lnTo>
                <a:lnTo>
                  <a:pt x="1370" y="3035"/>
                </a:lnTo>
                <a:lnTo>
                  <a:pt x="1394" y="2978"/>
                </a:lnTo>
                <a:lnTo>
                  <a:pt x="1411" y="2918"/>
                </a:lnTo>
                <a:lnTo>
                  <a:pt x="1422" y="2855"/>
                </a:lnTo>
                <a:lnTo>
                  <a:pt x="1427" y="2790"/>
                </a:lnTo>
                <a:lnTo>
                  <a:pt x="1427" y="2232"/>
                </a:lnTo>
                <a:close/>
                <a:moveTo>
                  <a:pt x="2263" y="1535"/>
                </a:moveTo>
                <a:lnTo>
                  <a:pt x="2198" y="1538"/>
                </a:lnTo>
                <a:lnTo>
                  <a:pt x="2136" y="1549"/>
                </a:lnTo>
                <a:lnTo>
                  <a:pt x="2075" y="1567"/>
                </a:lnTo>
                <a:lnTo>
                  <a:pt x="2018" y="1590"/>
                </a:lnTo>
                <a:lnTo>
                  <a:pt x="1964" y="1621"/>
                </a:lnTo>
                <a:lnTo>
                  <a:pt x="1914" y="1657"/>
                </a:lnTo>
                <a:lnTo>
                  <a:pt x="1869" y="1698"/>
                </a:lnTo>
                <a:lnTo>
                  <a:pt x="1828" y="1743"/>
                </a:lnTo>
                <a:lnTo>
                  <a:pt x="1793" y="1793"/>
                </a:lnTo>
                <a:lnTo>
                  <a:pt x="1762" y="1847"/>
                </a:lnTo>
                <a:lnTo>
                  <a:pt x="1738" y="1904"/>
                </a:lnTo>
                <a:lnTo>
                  <a:pt x="1720" y="1965"/>
                </a:lnTo>
                <a:lnTo>
                  <a:pt x="1709" y="2027"/>
                </a:lnTo>
                <a:lnTo>
                  <a:pt x="1705" y="2092"/>
                </a:lnTo>
                <a:lnTo>
                  <a:pt x="1705" y="3348"/>
                </a:lnTo>
                <a:lnTo>
                  <a:pt x="1771" y="3344"/>
                </a:lnTo>
                <a:lnTo>
                  <a:pt x="1833" y="3333"/>
                </a:lnTo>
                <a:lnTo>
                  <a:pt x="1893" y="3315"/>
                </a:lnTo>
                <a:lnTo>
                  <a:pt x="1950" y="3291"/>
                </a:lnTo>
                <a:lnTo>
                  <a:pt x="2005" y="3261"/>
                </a:lnTo>
                <a:lnTo>
                  <a:pt x="2055" y="3225"/>
                </a:lnTo>
                <a:lnTo>
                  <a:pt x="2099" y="3184"/>
                </a:lnTo>
                <a:lnTo>
                  <a:pt x="2141" y="3139"/>
                </a:lnTo>
                <a:lnTo>
                  <a:pt x="2177" y="3088"/>
                </a:lnTo>
                <a:lnTo>
                  <a:pt x="2206" y="3035"/>
                </a:lnTo>
                <a:lnTo>
                  <a:pt x="2230" y="2978"/>
                </a:lnTo>
                <a:lnTo>
                  <a:pt x="2248" y="2918"/>
                </a:lnTo>
                <a:lnTo>
                  <a:pt x="2259" y="2855"/>
                </a:lnTo>
                <a:lnTo>
                  <a:pt x="2263" y="2790"/>
                </a:lnTo>
                <a:lnTo>
                  <a:pt x="2263" y="1535"/>
                </a:lnTo>
                <a:close/>
                <a:moveTo>
                  <a:pt x="3101" y="1115"/>
                </a:moveTo>
                <a:lnTo>
                  <a:pt x="3035" y="1120"/>
                </a:lnTo>
                <a:lnTo>
                  <a:pt x="2972" y="1131"/>
                </a:lnTo>
                <a:lnTo>
                  <a:pt x="2913" y="1148"/>
                </a:lnTo>
                <a:lnTo>
                  <a:pt x="2855" y="1172"/>
                </a:lnTo>
                <a:lnTo>
                  <a:pt x="2801" y="1202"/>
                </a:lnTo>
                <a:lnTo>
                  <a:pt x="2752" y="1239"/>
                </a:lnTo>
                <a:lnTo>
                  <a:pt x="2705" y="1279"/>
                </a:lnTo>
                <a:lnTo>
                  <a:pt x="2665" y="1325"/>
                </a:lnTo>
                <a:lnTo>
                  <a:pt x="2629" y="1375"/>
                </a:lnTo>
                <a:lnTo>
                  <a:pt x="2599" y="1428"/>
                </a:lnTo>
                <a:lnTo>
                  <a:pt x="2575" y="1486"/>
                </a:lnTo>
                <a:lnTo>
                  <a:pt x="2558" y="1545"/>
                </a:lnTo>
                <a:lnTo>
                  <a:pt x="2547" y="1608"/>
                </a:lnTo>
                <a:lnTo>
                  <a:pt x="2542" y="1674"/>
                </a:lnTo>
                <a:lnTo>
                  <a:pt x="2542" y="3348"/>
                </a:lnTo>
                <a:lnTo>
                  <a:pt x="2607" y="3344"/>
                </a:lnTo>
                <a:lnTo>
                  <a:pt x="2670" y="3333"/>
                </a:lnTo>
                <a:lnTo>
                  <a:pt x="2731" y="3315"/>
                </a:lnTo>
                <a:lnTo>
                  <a:pt x="2788" y="3291"/>
                </a:lnTo>
                <a:lnTo>
                  <a:pt x="2841" y="3261"/>
                </a:lnTo>
                <a:lnTo>
                  <a:pt x="2891" y="3225"/>
                </a:lnTo>
                <a:lnTo>
                  <a:pt x="2937" y="3184"/>
                </a:lnTo>
                <a:lnTo>
                  <a:pt x="2978" y="3139"/>
                </a:lnTo>
                <a:lnTo>
                  <a:pt x="3013" y="3088"/>
                </a:lnTo>
                <a:lnTo>
                  <a:pt x="3044" y="3035"/>
                </a:lnTo>
                <a:lnTo>
                  <a:pt x="3068" y="2978"/>
                </a:lnTo>
                <a:lnTo>
                  <a:pt x="3086" y="2918"/>
                </a:lnTo>
                <a:lnTo>
                  <a:pt x="3097" y="2855"/>
                </a:lnTo>
                <a:lnTo>
                  <a:pt x="3101" y="2790"/>
                </a:lnTo>
                <a:lnTo>
                  <a:pt x="3101" y="1115"/>
                </a:lnTo>
                <a:close/>
                <a:moveTo>
                  <a:pt x="0" y="0"/>
                </a:moveTo>
                <a:lnTo>
                  <a:pt x="1240" y="0"/>
                </a:lnTo>
                <a:lnTo>
                  <a:pt x="1736" y="744"/>
                </a:lnTo>
                <a:lnTo>
                  <a:pt x="3473" y="744"/>
                </a:lnTo>
                <a:lnTo>
                  <a:pt x="3530" y="747"/>
                </a:lnTo>
                <a:lnTo>
                  <a:pt x="3587" y="756"/>
                </a:lnTo>
                <a:lnTo>
                  <a:pt x="3640" y="772"/>
                </a:lnTo>
                <a:lnTo>
                  <a:pt x="3691" y="794"/>
                </a:lnTo>
                <a:lnTo>
                  <a:pt x="3738" y="821"/>
                </a:lnTo>
                <a:lnTo>
                  <a:pt x="3783" y="852"/>
                </a:lnTo>
                <a:lnTo>
                  <a:pt x="3823" y="888"/>
                </a:lnTo>
                <a:lnTo>
                  <a:pt x="3859" y="930"/>
                </a:lnTo>
                <a:lnTo>
                  <a:pt x="3891" y="973"/>
                </a:lnTo>
                <a:lnTo>
                  <a:pt x="3918" y="1022"/>
                </a:lnTo>
                <a:lnTo>
                  <a:pt x="3939" y="1073"/>
                </a:lnTo>
                <a:lnTo>
                  <a:pt x="3955" y="1126"/>
                </a:lnTo>
                <a:lnTo>
                  <a:pt x="3965" y="1182"/>
                </a:lnTo>
                <a:lnTo>
                  <a:pt x="3968" y="1240"/>
                </a:lnTo>
                <a:lnTo>
                  <a:pt x="3968" y="3720"/>
                </a:lnTo>
                <a:lnTo>
                  <a:pt x="496" y="3720"/>
                </a:lnTo>
                <a:lnTo>
                  <a:pt x="439" y="3716"/>
                </a:lnTo>
                <a:lnTo>
                  <a:pt x="382" y="3707"/>
                </a:lnTo>
                <a:lnTo>
                  <a:pt x="328" y="3691"/>
                </a:lnTo>
                <a:lnTo>
                  <a:pt x="278" y="3669"/>
                </a:lnTo>
                <a:lnTo>
                  <a:pt x="230" y="3642"/>
                </a:lnTo>
                <a:lnTo>
                  <a:pt x="185" y="3611"/>
                </a:lnTo>
                <a:lnTo>
                  <a:pt x="145" y="3575"/>
                </a:lnTo>
                <a:lnTo>
                  <a:pt x="109" y="3535"/>
                </a:lnTo>
                <a:lnTo>
                  <a:pt x="78" y="3490"/>
                </a:lnTo>
                <a:lnTo>
                  <a:pt x="51" y="3442"/>
                </a:lnTo>
                <a:lnTo>
                  <a:pt x="29" y="3392"/>
                </a:lnTo>
                <a:lnTo>
                  <a:pt x="13" y="3338"/>
                </a:lnTo>
                <a:lnTo>
                  <a:pt x="4" y="3281"/>
                </a:lnTo>
                <a:lnTo>
                  <a:pt x="0" y="3224"/>
                </a:lnTo>
                <a:lnTo>
                  <a:pt x="0" y="0"/>
                </a:lnTo>
                <a:close/>
              </a:path>
            </a:pathLst>
          </a:custGeom>
          <a:solidFill>
            <a:srgbClr val="E2001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t-IT" sz="1013"/>
          </a:p>
        </p:txBody>
      </p:sp>
    </p:spTree>
    <p:extLst>
      <p:ext uri="{BB962C8B-B14F-4D97-AF65-F5344CB8AC3E}">
        <p14:creationId xmlns:p14="http://schemas.microsoft.com/office/powerpoint/2010/main" val="2764391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95024B43-312E-4F38-9341-6AC88DD65A8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949504" y="830860"/>
            <a:ext cx="7583309" cy="4055630"/>
          </a:xfrm>
        </p:spPr>
        <p:txBody>
          <a:bodyPr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hu-HU" sz="1600" dirty="0">
                <a:solidFill>
                  <a:schemeClr val="tx1"/>
                </a:solidFill>
              </a:rPr>
              <a:t>A bank a </a:t>
            </a:r>
            <a:r>
              <a:rPr lang="hu-HU" sz="1600" b="1" dirty="0">
                <a:solidFill>
                  <a:schemeClr val="tx1"/>
                </a:solidFill>
              </a:rPr>
              <a:t>Társasházzal köt hitelszerződést</a:t>
            </a:r>
            <a:r>
              <a:rPr lang="hu-HU" sz="1600" dirty="0">
                <a:solidFill>
                  <a:schemeClr val="tx1"/>
                </a:solidFill>
              </a:rPr>
              <a:t>, nem a lakókkal külön-külön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hu-HU" sz="1600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hu-HU" sz="1600" dirty="0">
                <a:solidFill>
                  <a:schemeClr val="tx1"/>
                </a:solidFill>
              </a:rPr>
              <a:t>A hitel a társasház nevén van, </a:t>
            </a:r>
            <a:r>
              <a:rPr lang="hu-HU" sz="1600" b="1" dirty="0">
                <a:solidFill>
                  <a:schemeClr val="tx1"/>
                </a:solidFill>
              </a:rPr>
              <a:t>nem kerül jelzálog bejegyzés</a:t>
            </a:r>
            <a:r>
              <a:rPr lang="hu-HU" sz="1600" dirty="0">
                <a:solidFill>
                  <a:schemeClr val="tx1"/>
                </a:solidFill>
              </a:rPr>
              <a:t> sem a társasházra, sem </a:t>
            </a:r>
            <a:r>
              <a:rPr lang="hu-HU" sz="1600" b="1" dirty="0">
                <a:solidFill>
                  <a:schemeClr val="tx1"/>
                </a:solidFill>
              </a:rPr>
              <a:t>a lakás tulajdonosok ingatlanára</a:t>
            </a:r>
            <a:endParaRPr lang="hu-HU" sz="1600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hu-HU" sz="1600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hu-HU" sz="1600" dirty="0">
                <a:solidFill>
                  <a:schemeClr val="tx1"/>
                </a:solidFill>
              </a:rPr>
              <a:t>A hitel törlesztőrészlete </a:t>
            </a:r>
            <a:r>
              <a:rPr lang="hu-HU" sz="1600" b="1" dirty="0">
                <a:solidFill>
                  <a:schemeClr val="tx1"/>
                </a:solidFill>
              </a:rPr>
              <a:t>a közös költség része</a:t>
            </a:r>
            <a:endParaRPr lang="hu-HU" sz="1600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hu-HU" sz="1600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hu-HU" sz="1600" dirty="0">
                <a:solidFill>
                  <a:schemeClr val="tx1"/>
                </a:solidFill>
              </a:rPr>
              <a:t>A futamidő alatt résztörlesztés lehetséges, amennyiben valamely lakó a rá eső </a:t>
            </a:r>
            <a:r>
              <a:rPr lang="hu-HU" sz="1600" b="1" dirty="0">
                <a:solidFill>
                  <a:schemeClr val="tx1"/>
                </a:solidFill>
              </a:rPr>
              <a:t>hitelrészt vissza kívánja fizetni</a:t>
            </a:r>
            <a:r>
              <a:rPr lang="hu-HU" sz="1600" dirty="0">
                <a:solidFill>
                  <a:schemeClr val="tx1"/>
                </a:solidFill>
              </a:rPr>
              <a:t> (pld. ingatlan eladás miatt), azonban ezt jogilag a társasháznak kell megtennie a Bank felé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hu-HU" sz="1600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hu-HU" sz="1600" dirty="0"/>
              <a:t>A hitel teljes futamideje alatt </a:t>
            </a:r>
            <a:r>
              <a:rPr lang="hu-HU" sz="1600" b="1" dirty="0"/>
              <a:t>díjmentes</a:t>
            </a:r>
            <a:r>
              <a:rPr lang="hu-HU" sz="1600" dirty="0"/>
              <a:t> az </a:t>
            </a:r>
            <a:r>
              <a:rPr lang="hu-HU" sz="1600" b="1" dirty="0"/>
              <a:t>előtörlesztés</a:t>
            </a:r>
            <a:endParaRPr lang="hu-HU" sz="1600" b="1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hu-HU" sz="1600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hu-HU" sz="1600" dirty="0">
                <a:solidFill>
                  <a:schemeClr val="tx1"/>
                </a:solidFill>
              </a:rPr>
              <a:t>Közös költség nem fizetés esetén nem a Bank lép fel a lakóval szemben, a </a:t>
            </a:r>
            <a:r>
              <a:rPr lang="hu-HU" sz="1600" b="1" dirty="0">
                <a:solidFill>
                  <a:schemeClr val="tx1"/>
                </a:solidFill>
              </a:rPr>
              <a:t>Bank felé a mindenkori hiteltörlesztést kell teljesíteni</a:t>
            </a:r>
            <a:endParaRPr lang="hu-HU" sz="1600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hu-HU" sz="1600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hu-HU" sz="1600" dirty="0">
                <a:solidFill>
                  <a:schemeClr val="tx1"/>
                </a:solidFill>
              </a:rPr>
              <a:t>Amennyiben a társasháznak a Bank felé elmaradása keletkezik, a Bank </a:t>
            </a:r>
            <a:r>
              <a:rPr lang="hu-HU" sz="1600" b="1" dirty="0">
                <a:solidFill>
                  <a:schemeClr val="tx1"/>
                </a:solidFill>
              </a:rPr>
              <a:t>nem fog végrehajtást kezdeményezni sem a lakók, sem a lakók ingatlanai terhére</a:t>
            </a:r>
            <a:endParaRPr lang="hu-HU" sz="1600" dirty="0">
              <a:solidFill>
                <a:schemeClr val="tx1"/>
              </a:solidFill>
            </a:endParaRPr>
          </a:p>
          <a:p>
            <a:endParaRPr lang="hu-HU" dirty="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6FEC8C10-8C9A-40F7-9C26-F878DAFD6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00" y="177000"/>
            <a:ext cx="8892000" cy="358867"/>
          </a:xfrm>
        </p:spPr>
        <p:txBody>
          <a:bodyPr/>
          <a:lstStyle/>
          <a:p>
            <a:r>
              <a:rPr lang="hu-HU" sz="2150" dirty="0"/>
              <a:t>A tévhitek eloszlatása, amit mindenkinek tisztán kell látnia a hitel tekintetében</a:t>
            </a:r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C24658C5-6C3C-4322-9F2D-1843232B7F4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52000" y="3069722"/>
            <a:ext cx="513000" cy="513000"/>
          </a:xfrm>
          <a:custGeom>
            <a:avLst/>
            <a:gdLst>
              <a:gd name="T0" fmla="*/ 993 w 3968"/>
              <a:gd name="T1" fmla="*/ 2975 h 3968"/>
              <a:gd name="T2" fmla="*/ 978 w 3968"/>
              <a:gd name="T3" fmla="*/ 3145 h 3968"/>
              <a:gd name="T4" fmla="*/ 936 w 3968"/>
              <a:gd name="T5" fmla="*/ 3305 h 3968"/>
              <a:gd name="T6" fmla="*/ 870 w 3968"/>
              <a:gd name="T7" fmla="*/ 3453 h 3968"/>
              <a:gd name="T8" fmla="*/ 782 w 3968"/>
              <a:gd name="T9" fmla="*/ 3587 h 3968"/>
              <a:gd name="T10" fmla="*/ 673 w 3968"/>
              <a:gd name="T11" fmla="*/ 3705 h 3968"/>
              <a:gd name="T12" fmla="*/ 547 w 3968"/>
              <a:gd name="T13" fmla="*/ 3804 h 3968"/>
              <a:gd name="T14" fmla="*/ 405 w 3968"/>
              <a:gd name="T15" fmla="*/ 3882 h 3968"/>
              <a:gd name="T16" fmla="*/ 251 w 3968"/>
              <a:gd name="T17" fmla="*/ 3936 h 3968"/>
              <a:gd name="T18" fmla="*/ 86 w 3968"/>
              <a:gd name="T19" fmla="*/ 3964 h 3968"/>
              <a:gd name="T20" fmla="*/ 0 w 3968"/>
              <a:gd name="T21" fmla="*/ 2975 h 3968"/>
              <a:gd name="T22" fmla="*/ 15 w 3968"/>
              <a:gd name="T23" fmla="*/ 2807 h 3968"/>
              <a:gd name="T24" fmla="*/ 56 w 3968"/>
              <a:gd name="T25" fmla="*/ 2647 h 3968"/>
              <a:gd name="T26" fmla="*/ 122 w 3968"/>
              <a:gd name="T27" fmla="*/ 2499 h 3968"/>
              <a:gd name="T28" fmla="*/ 211 w 3968"/>
              <a:gd name="T29" fmla="*/ 2364 h 3968"/>
              <a:gd name="T30" fmla="*/ 320 w 3968"/>
              <a:gd name="T31" fmla="*/ 2247 h 3968"/>
              <a:gd name="T32" fmla="*/ 446 w 3968"/>
              <a:gd name="T33" fmla="*/ 2147 h 3968"/>
              <a:gd name="T34" fmla="*/ 588 w 3968"/>
              <a:gd name="T35" fmla="*/ 2070 h 3968"/>
              <a:gd name="T36" fmla="*/ 742 w 3968"/>
              <a:gd name="T37" fmla="*/ 2015 h 3968"/>
              <a:gd name="T38" fmla="*/ 907 w 3968"/>
              <a:gd name="T39" fmla="*/ 1987 h 3968"/>
              <a:gd name="T40" fmla="*/ 2480 w 3968"/>
              <a:gd name="T41" fmla="*/ 744 h 3968"/>
              <a:gd name="T42" fmla="*/ 2476 w 3968"/>
              <a:gd name="T43" fmla="*/ 3061 h 3968"/>
              <a:gd name="T44" fmla="*/ 2448 w 3968"/>
              <a:gd name="T45" fmla="*/ 3226 h 3968"/>
              <a:gd name="T46" fmla="*/ 2394 w 3968"/>
              <a:gd name="T47" fmla="*/ 3380 h 3968"/>
              <a:gd name="T48" fmla="*/ 2316 w 3968"/>
              <a:gd name="T49" fmla="*/ 3522 h 3968"/>
              <a:gd name="T50" fmla="*/ 2217 w 3968"/>
              <a:gd name="T51" fmla="*/ 3648 h 3968"/>
              <a:gd name="T52" fmla="*/ 2099 w 3968"/>
              <a:gd name="T53" fmla="*/ 3757 h 3968"/>
              <a:gd name="T54" fmla="*/ 1966 w 3968"/>
              <a:gd name="T55" fmla="*/ 3846 h 3968"/>
              <a:gd name="T56" fmla="*/ 1817 w 3968"/>
              <a:gd name="T57" fmla="*/ 3912 h 3968"/>
              <a:gd name="T58" fmla="*/ 1657 w 3968"/>
              <a:gd name="T59" fmla="*/ 3953 h 3968"/>
              <a:gd name="T60" fmla="*/ 1488 w 3968"/>
              <a:gd name="T61" fmla="*/ 3968 h 3968"/>
              <a:gd name="T62" fmla="*/ 1492 w 3968"/>
              <a:gd name="T63" fmla="*/ 1650 h 3968"/>
              <a:gd name="T64" fmla="*/ 1520 w 3968"/>
              <a:gd name="T65" fmla="*/ 1486 h 3968"/>
              <a:gd name="T66" fmla="*/ 1575 w 3968"/>
              <a:gd name="T67" fmla="*/ 1330 h 3968"/>
              <a:gd name="T68" fmla="*/ 1652 w 3968"/>
              <a:gd name="T69" fmla="*/ 1190 h 3968"/>
              <a:gd name="T70" fmla="*/ 1752 w 3968"/>
              <a:gd name="T71" fmla="*/ 1063 h 3968"/>
              <a:gd name="T72" fmla="*/ 1869 w 3968"/>
              <a:gd name="T73" fmla="*/ 955 h 3968"/>
              <a:gd name="T74" fmla="*/ 2002 w 3968"/>
              <a:gd name="T75" fmla="*/ 866 h 3968"/>
              <a:gd name="T76" fmla="*/ 2152 w 3968"/>
              <a:gd name="T77" fmla="*/ 800 h 3968"/>
              <a:gd name="T78" fmla="*/ 2312 w 3968"/>
              <a:gd name="T79" fmla="*/ 758 h 3968"/>
              <a:gd name="T80" fmla="*/ 2480 w 3968"/>
              <a:gd name="T81" fmla="*/ 744 h 3968"/>
              <a:gd name="T82" fmla="*/ 3968 w 3968"/>
              <a:gd name="T83" fmla="*/ 2975 h 3968"/>
              <a:gd name="T84" fmla="*/ 3954 w 3968"/>
              <a:gd name="T85" fmla="*/ 3145 h 3968"/>
              <a:gd name="T86" fmla="*/ 3913 w 3968"/>
              <a:gd name="T87" fmla="*/ 3305 h 3968"/>
              <a:gd name="T88" fmla="*/ 3846 w 3968"/>
              <a:gd name="T89" fmla="*/ 3453 h 3968"/>
              <a:gd name="T90" fmla="*/ 3758 w 3968"/>
              <a:gd name="T91" fmla="*/ 3587 h 3968"/>
              <a:gd name="T92" fmla="*/ 3648 w 3968"/>
              <a:gd name="T93" fmla="*/ 3705 h 3968"/>
              <a:gd name="T94" fmla="*/ 3522 w 3968"/>
              <a:gd name="T95" fmla="*/ 3804 h 3968"/>
              <a:gd name="T96" fmla="*/ 3381 w 3968"/>
              <a:gd name="T97" fmla="*/ 3882 h 3968"/>
              <a:gd name="T98" fmla="*/ 3227 w 3968"/>
              <a:gd name="T99" fmla="*/ 3936 h 3968"/>
              <a:gd name="T100" fmla="*/ 3062 w 3968"/>
              <a:gd name="T101" fmla="*/ 3964 h 3968"/>
              <a:gd name="T102" fmla="*/ 2977 w 3968"/>
              <a:gd name="T103" fmla="*/ 991 h 3968"/>
              <a:gd name="T104" fmla="*/ 2990 w 3968"/>
              <a:gd name="T105" fmla="*/ 823 h 3968"/>
              <a:gd name="T106" fmla="*/ 3033 w 3968"/>
              <a:gd name="T107" fmla="*/ 663 h 3968"/>
              <a:gd name="T108" fmla="*/ 3098 w 3968"/>
              <a:gd name="T109" fmla="*/ 515 h 3968"/>
              <a:gd name="T110" fmla="*/ 3187 w 3968"/>
              <a:gd name="T111" fmla="*/ 380 h 3968"/>
              <a:gd name="T112" fmla="*/ 3296 w 3968"/>
              <a:gd name="T113" fmla="*/ 263 h 3968"/>
              <a:gd name="T114" fmla="*/ 3422 w 3968"/>
              <a:gd name="T115" fmla="*/ 163 h 3968"/>
              <a:gd name="T116" fmla="*/ 3564 w 3968"/>
              <a:gd name="T117" fmla="*/ 86 h 3968"/>
              <a:gd name="T118" fmla="*/ 3718 w 3968"/>
              <a:gd name="T119" fmla="*/ 31 h 3968"/>
              <a:gd name="T120" fmla="*/ 3882 w 3968"/>
              <a:gd name="T121" fmla="*/ 3 h 3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68" h="3968">
                <a:moveTo>
                  <a:pt x="993" y="1984"/>
                </a:moveTo>
                <a:lnTo>
                  <a:pt x="993" y="2975"/>
                </a:lnTo>
                <a:lnTo>
                  <a:pt x="989" y="3061"/>
                </a:lnTo>
                <a:lnTo>
                  <a:pt x="978" y="3145"/>
                </a:lnTo>
                <a:lnTo>
                  <a:pt x="960" y="3226"/>
                </a:lnTo>
                <a:lnTo>
                  <a:pt x="936" y="3305"/>
                </a:lnTo>
                <a:lnTo>
                  <a:pt x="905" y="3380"/>
                </a:lnTo>
                <a:lnTo>
                  <a:pt x="870" y="3453"/>
                </a:lnTo>
                <a:lnTo>
                  <a:pt x="828" y="3522"/>
                </a:lnTo>
                <a:lnTo>
                  <a:pt x="782" y="3587"/>
                </a:lnTo>
                <a:lnTo>
                  <a:pt x="730" y="3648"/>
                </a:lnTo>
                <a:lnTo>
                  <a:pt x="673" y="3705"/>
                </a:lnTo>
                <a:lnTo>
                  <a:pt x="612" y="3757"/>
                </a:lnTo>
                <a:lnTo>
                  <a:pt x="547" y="3804"/>
                </a:lnTo>
                <a:lnTo>
                  <a:pt x="478" y="3846"/>
                </a:lnTo>
                <a:lnTo>
                  <a:pt x="405" y="3882"/>
                </a:lnTo>
                <a:lnTo>
                  <a:pt x="328" y="3912"/>
                </a:lnTo>
                <a:lnTo>
                  <a:pt x="251" y="3936"/>
                </a:lnTo>
                <a:lnTo>
                  <a:pt x="170" y="3953"/>
                </a:lnTo>
                <a:lnTo>
                  <a:pt x="86" y="3964"/>
                </a:lnTo>
                <a:lnTo>
                  <a:pt x="0" y="3968"/>
                </a:lnTo>
                <a:lnTo>
                  <a:pt x="0" y="2975"/>
                </a:lnTo>
                <a:lnTo>
                  <a:pt x="4" y="2890"/>
                </a:lnTo>
                <a:lnTo>
                  <a:pt x="15" y="2807"/>
                </a:lnTo>
                <a:lnTo>
                  <a:pt x="32" y="2726"/>
                </a:lnTo>
                <a:lnTo>
                  <a:pt x="56" y="2647"/>
                </a:lnTo>
                <a:lnTo>
                  <a:pt x="86" y="2572"/>
                </a:lnTo>
                <a:lnTo>
                  <a:pt x="122" y="2499"/>
                </a:lnTo>
                <a:lnTo>
                  <a:pt x="164" y="2430"/>
                </a:lnTo>
                <a:lnTo>
                  <a:pt x="211" y="2364"/>
                </a:lnTo>
                <a:lnTo>
                  <a:pt x="263" y="2304"/>
                </a:lnTo>
                <a:lnTo>
                  <a:pt x="320" y="2247"/>
                </a:lnTo>
                <a:lnTo>
                  <a:pt x="381" y="2195"/>
                </a:lnTo>
                <a:lnTo>
                  <a:pt x="446" y="2147"/>
                </a:lnTo>
                <a:lnTo>
                  <a:pt x="515" y="2106"/>
                </a:lnTo>
                <a:lnTo>
                  <a:pt x="588" y="2070"/>
                </a:lnTo>
                <a:lnTo>
                  <a:pt x="663" y="2040"/>
                </a:lnTo>
                <a:lnTo>
                  <a:pt x="742" y="2015"/>
                </a:lnTo>
                <a:lnTo>
                  <a:pt x="823" y="1998"/>
                </a:lnTo>
                <a:lnTo>
                  <a:pt x="907" y="1987"/>
                </a:lnTo>
                <a:lnTo>
                  <a:pt x="993" y="1984"/>
                </a:lnTo>
                <a:close/>
                <a:moveTo>
                  <a:pt x="2480" y="744"/>
                </a:moveTo>
                <a:lnTo>
                  <a:pt x="2480" y="2975"/>
                </a:lnTo>
                <a:lnTo>
                  <a:pt x="2476" y="3061"/>
                </a:lnTo>
                <a:lnTo>
                  <a:pt x="2465" y="3145"/>
                </a:lnTo>
                <a:lnTo>
                  <a:pt x="2448" y="3226"/>
                </a:lnTo>
                <a:lnTo>
                  <a:pt x="2424" y="3305"/>
                </a:lnTo>
                <a:lnTo>
                  <a:pt x="2394" y="3380"/>
                </a:lnTo>
                <a:lnTo>
                  <a:pt x="2358" y="3453"/>
                </a:lnTo>
                <a:lnTo>
                  <a:pt x="2316" y="3522"/>
                </a:lnTo>
                <a:lnTo>
                  <a:pt x="2269" y="3587"/>
                </a:lnTo>
                <a:lnTo>
                  <a:pt x="2217" y="3648"/>
                </a:lnTo>
                <a:lnTo>
                  <a:pt x="2161" y="3705"/>
                </a:lnTo>
                <a:lnTo>
                  <a:pt x="2099" y="3757"/>
                </a:lnTo>
                <a:lnTo>
                  <a:pt x="2034" y="3804"/>
                </a:lnTo>
                <a:lnTo>
                  <a:pt x="1966" y="3846"/>
                </a:lnTo>
                <a:lnTo>
                  <a:pt x="1893" y="3882"/>
                </a:lnTo>
                <a:lnTo>
                  <a:pt x="1817" y="3912"/>
                </a:lnTo>
                <a:lnTo>
                  <a:pt x="1738" y="3936"/>
                </a:lnTo>
                <a:lnTo>
                  <a:pt x="1657" y="3953"/>
                </a:lnTo>
                <a:lnTo>
                  <a:pt x="1573" y="3964"/>
                </a:lnTo>
                <a:lnTo>
                  <a:pt x="1488" y="3968"/>
                </a:lnTo>
                <a:lnTo>
                  <a:pt x="1488" y="1735"/>
                </a:lnTo>
                <a:lnTo>
                  <a:pt x="1492" y="1650"/>
                </a:lnTo>
                <a:lnTo>
                  <a:pt x="1503" y="1567"/>
                </a:lnTo>
                <a:lnTo>
                  <a:pt x="1520" y="1486"/>
                </a:lnTo>
                <a:lnTo>
                  <a:pt x="1544" y="1407"/>
                </a:lnTo>
                <a:lnTo>
                  <a:pt x="1575" y="1330"/>
                </a:lnTo>
                <a:lnTo>
                  <a:pt x="1611" y="1259"/>
                </a:lnTo>
                <a:lnTo>
                  <a:pt x="1652" y="1190"/>
                </a:lnTo>
                <a:lnTo>
                  <a:pt x="1699" y="1124"/>
                </a:lnTo>
                <a:lnTo>
                  <a:pt x="1752" y="1063"/>
                </a:lnTo>
                <a:lnTo>
                  <a:pt x="1807" y="1007"/>
                </a:lnTo>
                <a:lnTo>
                  <a:pt x="1869" y="955"/>
                </a:lnTo>
                <a:lnTo>
                  <a:pt x="1935" y="907"/>
                </a:lnTo>
                <a:lnTo>
                  <a:pt x="2002" y="866"/>
                </a:lnTo>
                <a:lnTo>
                  <a:pt x="2075" y="830"/>
                </a:lnTo>
                <a:lnTo>
                  <a:pt x="2152" y="800"/>
                </a:lnTo>
                <a:lnTo>
                  <a:pt x="2230" y="775"/>
                </a:lnTo>
                <a:lnTo>
                  <a:pt x="2312" y="758"/>
                </a:lnTo>
                <a:lnTo>
                  <a:pt x="2395" y="747"/>
                </a:lnTo>
                <a:lnTo>
                  <a:pt x="2480" y="744"/>
                </a:lnTo>
                <a:close/>
                <a:moveTo>
                  <a:pt x="3968" y="0"/>
                </a:moveTo>
                <a:lnTo>
                  <a:pt x="3968" y="2975"/>
                </a:lnTo>
                <a:lnTo>
                  <a:pt x="3965" y="3061"/>
                </a:lnTo>
                <a:lnTo>
                  <a:pt x="3954" y="3145"/>
                </a:lnTo>
                <a:lnTo>
                  <a:pt x="3937" y="3226"/>
                </a:lnTo>
                <a:lnTo>
                  <a:pt x="3913" y="3305"/>
                </a:lnTo>
                <a:lnTo>
                  <a:pt x="3882" y="3380"/>
                </a:lnTo>
                <a:lnTo>
                  <a:pt x="3846" y="3453"/>
                </a:lnTo>
                <a:lnTo>
                  <a:pt x="3805" y="3522"/>
                </a:lnTo>
                <a:lnTo>
                  <a:pt x="3758" y="3587"/>
                </a:lnTo>
                <a:lnTo>
                  <a:pt x="3705" y="3648"/>
                </a:lnTo>
                <a:lnTo>
                  <a:pt x="3648" y="3705"/>
                </a:lnTo>
                <a:lnTo>
                  <a:pt x="3588" y="3757"/>
                </a:lnTo>
                <a:lnTo>
                  <a:pt x="3522" y="3804"/>
                </a:lnTo>
                <a:lnTo>
                  <a:pt x="3453" y="3846"/>
                </a:lnTo>
                <a:lnTo>
                  <a:pt x="3381" y="3882"/>
                </a:lnTo>
                <a:lnTo>
                  <a:pt x="3305" y="3912"/>
                </a:lnTo>
                <a:lnTo>
                  <a:pt x="3227" y="3936"/>
                </a:lnTo>
                <a:lnTo>
                  <a:pt x="3145" y="3953"/>
                </a:lnTo>
                <a:lnTo>
                  <a:pt x="3062" y="3964"/>
                </a:lnTo>
                <a:lnTo>
                  <a:pt x="2977" y="3968"/>
                </a:lnTo>
                <a:lnTo>
                  <a:pt x="2977" y="991"/>
                </a:lnTo>
                <a:lnTo>
                  <a:pt x="2981" y="906"/>
                </a:lnTo>
                <a:lnTo>
                  <a:pt x="2990" y="823"/>
                </a:lnTo>
                <a:lnTo>
                  <a:pt x="3008" y="741"/>
                </a:lnTo>
                <a:lnTo>
                  <a:pt x="3033" y="663"/>
                </a:lnTo>
                <a:lnTo>
                  <a:pt x="3063" y="587"/>
                </a:lnTo>
                <a:lnTo>
                  <a:pt x="3098" y="515"/>
                </a:lnTo>
                <a:lnTo>
                  <a:pt x="3141" y="446"/>
                </a:lnTo>
                <a:lnTo>
                  <a:pt x="3187" y="380"/>
                </a:lnTo>
                <a:lnTo>
                  <a:pt x="3239" y="320"/>
                </a:lnTo>
                <a:lnTo>
                  <a:pt x="3296" y="263"/>
                </a:lnTo>
                <a:lnTo>
                  <a:pt x="3358" y="210"/>
                </a:lnTo>
                <a:lnTo>
                  <a:pt x="3422" y="163"/>
                </a:lnTo>
                <a:lnTo>
                  <a:pt x="3491" y="122"/>
                </a:lnTo>
                <a:lnTo>
                  <a:pt x="3564" y="86"/>
                </a:lnTo>
                <a:lnTo>
                  <a:pt x="3640" y="55"/>
                </a:lnTo>
                <a:lnTo>
                  <a:pt x="3718" y="31"/>
                </a:lnTo>
                <a:lnTo>
                  <a:pt x="3799" y="14"/>
                </a:lnTo>
                <a:lnTo>
                  <a:pt x="3882" y="3"/>
                </a:lnTo>
                <a:lnTo>
                  <a:pt x="3968" y="0"/>
                </a:lnTo>
                <a:close/>
              </a:path>
            </a:pathLst>
          </a:custGeom>
          <a:solidFill>
            <a:srgbClr val="E2001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t-IT" sz="1013"/>
          </a:p>
        </p:txBody>
      </p:sp>
      <p:sp>
        <p:nvSpPr>
          <p:cNvPr id="14" name="Freeform 35">
            <a:extLst>
              <a:ext uri="{FF2B5EF4-FFF2-40B4-BE49-F238E27FC236}">
                <a16:creationId xmlns:a16="http://schemas.microsoft.com/office/drawing/2014/main" id="{A719700F-0FD7-4084-B992-DD5A411494E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59365" y="2110167"/>
            <a:ext cx="513000" cy="513000"/>
          </a:xfrm>
          <a:custGeom>
            <a:avLst/>
            <a:gdLst>
              <a:gd name="T0" fmla="*/ 264 w 3968"/>
              <a:gd name="T1" fmla="*/ 3596 h 3968"/>
              <a:gd name="T2" fmla="*/ 1364 w 3968"/>
              <a:gd name="T3" fmla="*/ 3472 h 3968"/>
              <a:gd name="T4" fmla="*/ 264 w 3968"/>
              <a:gd name="T5" fmla="*/ 3100 h 3968"/>
              <a:gd name="T6" fmla="*/ 1364 w 3968"/>
              <a:gd name="T7" fmla="*/ 3224 h 3968"/>
              <a:gd name="T8" fmla="*/ 264 w 3968"/>
              <a:gd name="T9" fmla="*/ 3100 h 3968"/>
              <a:gd name="T10" fmla="*/ 2108 w 3968"/>
              <a:gd name="T11" fmla="*/ 3100 h 3968"/>
              <a:gd name="T12" fmla="*/ 2356 w 3968"/>
              <a:gd name="T13" fmla="*/ 2852 h 3968"/>
              <a:gd name="T14" fmla="*/ 264 w 3968"/>
              <a:gd name="T15" fmla="*/ 2728 h 3968"/>
              <a:gd name="T16" fmla="*/ 1364 w 3968"/>
              <a:gd name="T17" fmla="*/ 2852 h 3968"/>
              <a:gd name="T18" fmla="*/ 264 w 3968"/>
              <a:gd name="T19" fmla="*/ 2728 h 3968"/>
              <a:gd name="T20" fmla="*/ 2852 w 3968"/>
              <a:gd name="T21" fmla="*/ 2852 h 3968"/>
              <a:gd name="T22" fmla="*/ 3720 w 3968"/>
              <a:gd name="T23" fmla="*/ 2604 h 3968"/>
              <a:gd name="T24" fmla="*/ 2108 w 3968"/>
              <a:gd name="T25" fmla="*/ 2356 h 3968"/>
              <a:gd name="T26" fmla="*/ 2356 w 3968"/>
              <a:gd name="T27" fmla="*/ 2604 h 3968"/>
              <a:gd name="T28" fmla="*/ 2108 w 3968"/>
              <a:gd name="T29" fmla="*/ 2356 h 3968"/>
              <a:gd name="T30" fmla="*/ 264 w 3968"/>
              <a:gd name="T31" fmla="*/ 2480 h 3968"/>
              <a:gd name="T32" fmla="*/ 1364 w 3968"/>
              <a:gd name="T33" fmla="*/ 2356 h 3968"/>
              <a:gd name="T34" fmla="*/ 2852 w 3968"/>
              <a:gd name="T35" fmla="*/ 2232 h 3968"/>
              <a:gd name="T36" fmla="*/ 3720 w 3968"/>
              <a:gd name="T37" fmla="*/ 2480 h 3968"/>
              <a:gd name="T38" fmla="*/ 2852 w 3968"/>
              <a:gd name="T39" fmla="*/ 2232 h 3968"/>
              <a:gd name="T40" fmla="*/ 2852 w 3968"/>
              <a:gd name="T41" fmla="*/ 2107 h 3968"/>
              <a:gd name="T42" fmla="*/ 3720 w 3968"/>
              <a:gd name="T43" fmla="*/ 1860 h 3968"/>
              <a:gd name="T44" fmla="*/ 2108 w 3968"/>
              <a:gd name="T45" fmla="*/ 1860 h 3968"/>
              <a:gd name="T46" fmla="*/ 2356 w 3968"/>
              <a:gd name="T47" fmla="*/ 2107 h 3968"/>
              <a:gd name="T48" fmla="*/ 2108 w 3968"/>
              <a:gd name="T49" fmla="*/ 1860 h 3968"/>
              <a:gd name="T50" fmla="*/ 1190 w 3968"/>
              <a:gd name="T51" fmla="*/ 1820 h 3968"/>
              <a:gd name="T52" fmla="*/ 1411 w 3968"/>
              <a:gd name="T53" fmla="*/ 1838 h 3968"/>
              <a:gd name="T54" fmla="*/ 1612 w 3968"/>
              <a:gd name="T55" fmla="*/ 1872 h 3968"/>
              <a:gd name="T56" fmla="*/ 0 w 3968"/>
              <a:gd name="T57" fmla="*/ 3968 h 3968"/>
              <a:gd name="T58" fmla="*/ 5 w 3968"/>
              <a:gd name="T59" fmla="*/ 2176 h 3968"/>
              <a:gd name="T60" fmla="*/ 39 w 3968"/>
              <a:gd name="T61" fmla="*/ 2107 h 3968"/>
              <a:gd name="T62" fmla="*/ 104 w 3968"/>
              <a:gd name="T63" fmla="*/ 2043 h 3968"/>
              <a:gd name="T64" fmla="*/ 198 w 3968"/>
              <a:gd name="T65" fmla="*/ 1985 h 3968"/>
              <a:gd name="T66" fmla="*/ 315 w 3968"/>
              <a:gd name="T67" fmla="*/ 1934 h 3968"/>
              <a:gd name="T68" fmla="*/ 456 w 3968"/>
              <a:gd name="T69" fmla="*/ 1890 h 3968"/>
              <a:gd name="T70" fmla="*/ 615 w 3968"/>
              <a:gd name="T71" fmla="*/ 1856 h 3968"/>
              <a:gd name="T72" fmla="*/ 790 w 3968"/>
              <a:gd name="T73" fmla="*/ 1832 h 3968"/>
              <a:gd name="T74" fmla="*/ 977 w 3968"/>
              <a:gd name="T75" fmla="*/ 1820 h 3968"/>
              <a:gd name="T76" fmla="*/ 2108 w 3968"/>
              <a:gd name="T77" fmla="*/ 1363 h 3968"/>
              <a:gd name="T78" fmla="*/ 2356 w 3968"/>
              <a:gd name="T79" fmla="*/ 1612 h 3968"/>
              <a:gd name="T80" fmla="*/ 2108 w 3968"/>
              <a:gd name="T81" fmla="*/ 1363 h 3968"/>
              <a:gd name="T82" fmla="*/ 2108 w 3968"/>
              <a:gd name="T83" fmla="*/ 1116 h 3968"/>
              <a:gd name="T84" fmla="*/ 2356 w 3968"/>
              <a:gd name="T85" fmla="*/ 867 h 3968"/>
              <a:gd name="T86" fmla="*/ 2108 w 3968"/>
              <a:gd name="T87" fmla="*/ 372 h 3968"/>
              <a:gd name="T88" fmla="*/ 2356 w 3968"/>
              <a:gd name="T89" fmla="*/ 620 h 3968"/>
              <a:gd name="T90" fmla="*/ 2108 w 3968"/>
              <a:gd name="T91" fmla="*/ 372 h 3968"/>
              <a:gd name="T92" fmla="*/ 2852 w 3968"/>
              <a:gd name="T93" fmla="*/ 0 h 3968"/>
              <a:gd name="T94" fmla="*/ 3968 w 3968"/>
              <a:gd name="T95" fmla="*/ 1612 h 3968"/>
              <a:gd name="T96" fmla="*/ 3965 w 3968"/>
              <a:gd name="T97" fmla="*/ 3544 h 3968"/>
              <a:gd name="T98" fmla="*/ 3936 w 3968"/>
              <a:gd name="T99" fmla="*/ 3658 h 3968"/>
              <a:gd name="T100" fmla="*/ 3881 w 3968"/>
              <a:gd name="T101" fmla="*/ 3760 h 3968"/>
              <a:gd name="T102" fmla="*/ 3805 w 3968"/>
              <a:gd name="T103" fmla="*/ 3846 h 3968"/>
              <a:gd name="T104" fmla="*/ 3712 w 3968"/>
              <a:gd name="T105" fmla="*/ 3911 h 3968"/>
              <a:gd name="T106" fmla="*/ 3602 w 3968"/>
              <a:gd name="T107" fmla="*/ 3953 h 3968"/>
              <a:gd name="T108" fmla="*/ 3482 w 3968"/>
              <a:gd name="T109" fmla="*/ 3968 h 3968"/>
              <a:gd name="T110" fmla="*/ 1861 w 3968"/>
              <a:gd name="T111" fmla="*/ 0 h 3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968" h="3968">
                <a:moveTo>
                  <a:pt x="264" y="3472"/>
                </a:moveTo>
                <a:lnTo>
                  <a:pt x="264" y="3596"/>
                </a:lnTo>
                <a:lnTo>
                  <a:pt x="1364" y="3596"/>
                </a:lnTo>
                <a:lnTo>
                  <a:pt x="1364" y="3472"/>
                </a:lnTo>
                <a:lnTo>
                  <a:pt x="264" y="3472"/>
                </a:lnTo>
                <a:close/>
                <a:moveTo>
                  <a:pt x="264" y="3100"/>
                </a:moveTo>
                <a:lnTo>
                  <a:pt x="264" y="3224"/>
                </a:lnTo>
                <a:lnTo>
                  <a:pt x="1364" y="3224"/>
                </a:lnTo>
                <a:lnTo>
                  <a:pt x="1364" y="3100"/>
                </a:lnTo>
                <a:lnTo>
                  <a:pt x="264" y="3100"/>
                </a:lnTo>
                <a:close/>
                <a:moveTo>
                  <a:pt x="2108" y="2852"/>
                </a:moveTo>
                <a:lnTo>
                  <a:pt x="2108" y="3100"/>
                </a:lnTo>
                <a:lnTo>
                  <a:pt x="2356" y="3100"/>
                </a:lnTo>
                <a:lnTo>
                  <a:pt x="2356" y="2852"/>
                </a:lnTo>
                <a:lnTo>
                  <a:pt x="2108" y="2852"/>
                </a:lnTo>
                <a:close/>
                <a:moveTo>
                  <a:pt x="264" y="2728"/>
                </a:moveTo>
                <a:lnTo>
                  <a:pt x="264" y="2852"/>
                </a:lnTo>
                <a:lnTo>
                  <a:pt x="1364" y="2852"/>
                </a:lnTo>
                <a:lnTo>
                  <a:pt x="1364" y="2728"/>
                </a:lnTo>
                <a:lnTo>
                  <a:pt x="264" y="2728"/>
                </a:lnTo>
                <a:close/>
                <a:moveTo>
                  <a:pt x="2852" y="2604"/>
                </a:moveTo>
                <a:lnTo>
                  <a:pt x="2852" y="2852"/>
                </a:lnTo>
                <a:lnTo>
                  <a:pt x="3720" y="2852"/>
                </a:lnTo>
                <a:lnTo>
                  <a:pt x="3720" y="2604"/>
                </a:lnTo>
                <a:lnTo>
                  <a:pt x="2852" y="2604"/>
                </a:lnTo>
                <a:close/>
                <a:moveTo>
                  <a:pt x="2108" y="2356"/>
                </a:moveTo>
                <a:lnTo>
                  <a:pt x="2108" y="2604"/>
                </a:lnTo>
                <a:lnTo>
                  <a:pt x="2356" y="2604"/>
                </a:lnTo>
                <a:lnTo>
                  <a:pt x="2356" y="2356"/>
                </a:lnTo>
                <a:lnTo>
                  <a:pt x="2108" y="2356"/>
                </a:lnTo>
                <a:close/>
                <a:moveTo>
                  <a:pt x="264" y="2356"/>
                </a:moveTo>
                <a:lnTo>
                  <a:pt x="264" y="2480"/>
                </a:lnTo>
                <a:lnTo>
                  <a:pt x="1364" y="2480"/>
                </a:lnTo>
                <a:lnTo>
                  <a:pt x="1364" y="2356"/>
                </a:lnTo>
                <a:lnTo>
                  <a:pt x="264" y="2356"/>
                </a:lnTo>
                <a:close/>
                <a:moveTo>
                  <a:pt x="2852" y="2232"/>
                </a:moveTo>
                <a:lnTo>
                  <a:pt x="2852" y="2480"/>
                </a:lnTo>
                <a:lnTo>
                  <a:pt x="3720" y="2480"/>
                </a:lnTo>
                <a:lnTo>
                  <a:pt x="3720" y="2232"/>
                </a:lnTo>
                <a:lnTo>
                  <a:pt x="2852" y="2232"/>
                </a:lnTo>
                <a:close/>
                <a:moveTo>
                  <a:pt x="2852" y="1860"/>
                </a:moveTo>
                <a:lnTo>
                  <a:pt x="2852" y="2107"/>
                </a:lnTo>
                <a:lnTo>
                  <a:pt x="3720" y="2107"/>
                </a:lnTo>
                <a:lnTo>
                  <a:pt x="3720" y="1860"/>
                </a:lnTo>
                <a:lnTo>
                  <a:pt x="2852" y="1860"/>
                </a:lnTo>
                <a:close/>
                <a:moveTo>
                  <a:pt x="2108" y="1860"/>
                </a:moveTo>
                <a:lnTo>
                  <a:pt x="2108" y="2107"/>
                </a:lnTo>
                <a:lnTo>
                  <a:pt x="2356" y="2107"/>
                </a:lnTo>
                <a:lnTo>
                  <a:pt x="2356" y="1860"/>
                </a:lnTo>
                <a:lnTo>
                  <a:pt x="2108" y="1860"/>
                </a:lnTo>
                <a:close/>
                <a:moveTo>
                  <a:pt x="1075" y="1819"/>
                </a:moveTo>
                <a:lnTo>
                  <a:pt x="1190" y="1820"/>
                </a:lnTo>
                <a:lnTo>
                  <a:pt x="1303" y="1827"/>
                </a:lnTo>
                <a:lnTo>
                  <a:pt x="1411" y="1838"/>
                </a:lnTo>
                <a:lnTo>
                  <a:pt x="1514" y="1853"/>
                </a:lnTo>
                <a:lnTo>
                  <a:pt x="1612" y="1872"/>
                </a:lnTo>
                <a:lnTo>
                  <a:pt x="1612" y="3968"/>
                </a:lnTo>
                <a:lnTo>
                  <a:pt x="0" y="3968"/>
                </a:lnTo>
                <a:lnTo>
                  <a:pt x="0" y="2212"/>
                </a:lnTo>
                <a:lnTo>
                  <a:pt x="5" y="2176"/>
                </a:lnTo>
                <a:lnTo>
                  <a:pt x="17" y="2141"/>
                </a:lnTo>
                <a:lnTo>
                  <a:pt x="39" y="2107"/>
                </a:lnTo>
                <a:lnTo>
                  <a:pt x="68" y="2075"/>
                </a:lnTo>
                <a:lnTo>
                  <a:pt x="104" y="2043"/>
                </a:lnTo>
                <a:lnTo>
                  <a:pt x="148" y="2014"/>
                </a:lnTo>
                <a:lnTo>
                  <a:pt x="198" y="1985"/>
                </a:lnTo>
                <a:lnTo>
                  <a:pt x="253" y="1958"/>
                </a:lnTo>
                <a:lnTo>
                  <a:pt x="315" y="1934"/>
                </a:lnTo>
                <a:lnTo>
                  <a:pt x="383" y="1911"/>
                </a:lnTo>
                <a:lnTo>
                  <a:pt x="456" y="1890"/>
                </a:lnTo>
                <a:lnTo>
                  <a:pt x="533" y="1872"/>
                </a:lnTo>
                <a:lnTo>
                  <a:pt x="615" y="1856"/>
                </a:lnTo>
                <a:lnTo>
                  <a:pt x="701" y="1843"/>
                </a:lnTo>
                <a:lnTo>
                  <a:pt x="790" y="1832"/>
                </a:lnTo>
                <a:lnTo>
                  <a:pt x="882" y="1825"/>
                </a:lnTo>
                <a:lnTo>
                  <a:pt x="977" y="1820"/>
                </a:lnTo>
                <a:lnTo>
                  <a:pt x="1075" y="1819"/>
                </a:lnTo>
                <a:close/>
                <a:moveTo>
                  <a:pt x="2108" y="1363"/>
                </a:moveTo>
                <a:lnTo>
                  <a:pt x="2108" y="1612"/>
                </a:lnTo>
                <a:lnTo>
                  <a:pt x="2356" y="1612"/>
                </a:lnTo>
                <a:lnTo>
                  <a:pt x="2356" y="1363"/>
                </a:lnTo>
                <a:lnTo>
                  <a:pt x="2108" y="1363"/>
                </a:lnTo>
                <a:close/>
                <a:moveTo>
                  <a:pt x="2108" y="867"/>
                </a:moveTo>
                <a:lnTo>
                  <a:pt x="2108" y="1116"/>
                </a:lnTo>
                <a:lnTo>
                  <a:pt x="2356" y="1116"/>
                </a:lnTo>
                <a:lnTo>
                  <a:pt x="2356" y="867"/>
                </a:lnTo>
                <a:lnTo>
                  <a:pt x="2108" y="867"/>
                </a:lnTo>
                <a:close/>
                <a:moveTo>
                  <a:pt x="2108" y="372"/>
                </a:moveTo>
                <a:lnTo>
                  <a:pt x="2108" y="620"/>
                </a:lnTo>
                <a:lnTo>
                  <a:pt x="2356" y="620"/>
                </a:lnTo>
                <a:lnTo>
                  <a:pt x="2356" y="372"/>
                </a:lnTo>
                <a:lnTo>
                  <a:pt x="2108" y="372"/>
                </a:lnTo>
                <a:close/>
                <a:moveTo>
                  <a:pt x="1861" y="0"/>
                </a:moveTo>
                <a:lnTo>
                  <a:pt x="2852" y="0"/>
                </a:lnTo>
                <a:lnTo>
                  <a:pt x="2852" y="1166"/>
                </a:lnTo>
                <a:lnTo>
                  <a:pt x="3968" y="1612"/>
                </a:lnTo>
                <a:lnTo>
                  <a:pt x="3968" y="3482"/>
                </a:lnTo>
                <a:lnTo>
                  <a:pt x="3965" y="3544"/>
                </a:lnTo>
                <a:lnTo>
                  <a:pt x="3954" y="3602"/>
                </a:lnTo>
                <a:lnTo>
                  <a:pt x="3936" y="3658"/>
                </a:lnTo>
                <a:lnTo>
                  <a:pt x="3912" y="3711"/>
                </a:lnTo>
                <a:lnTo>
                  <a:pt x="3881" y="3760"/>
                </a:lnTo>
                <a:lnTo>
                  <a:pt x="3846" y="3804"/>
                </a:lnTo>
                <a:lnTo>
                  <a:pt x="3805" y="3846"/>
                </a:lnTo>
                <a:lnTo>
                  <a:pt x="3760" y="3881"/>
                </a:lnTo>
                <a:lnTo>
                  <a:pt x="3712" y="3911"/>
                </a:lnTo>
                <a:lnTo>
                  <a:pt x="3658" y="3935"/>
                </a:lnTo>
                <a:lnTo>
                  <a:pt x="3602" y="3953"/>
                </a:lnTo>
                <a:lnTo>
                  <a:pt x="3544" y="3964"/>
                </a:lnTo>
                <a:lnTo>
                  <a:pt x="3482" y="3968"/>
                </a:lnTo>
                <a:lnTo>
                  <a:pt x="1861" y="3968"/>
                </a:lnTo>
                <a:lnTo>
                  <a:pt x="1861" y="0"/>
                </a:lnTo>
                <a:close/>
              </a:path>
            </a:pathLst>
          </a:custGeom>
          <a:solidFill>
            <a:srgbClr val="00B05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t-IT" sz="1013"/>
          </a:p>
        </p:txBody>
      </p:sp>
      <p:sp>
        <p:nvSpPr>
          <p:cNvPr id="15" name="Freeform 41">
            <a:extLst>
              <a:ext uri="{FF2B5EF4-FFF2-40B4-BE49-F238E27FC236}">
                <a16:creationId xmlns:a16="http://schemas.microsoft.com/office/drawing/2014/main" id="{8FA5995F-1D52-43A3-8074-1D2102BE2D12}"/>
              </a:ext>
            </a:extLst>
          </p:cNvPr>
          <p:cNvSpPr>
            <a:spLocks/>
          </p:cNvSpPr>
          <p:nvPr/>
        </p:nvSpPr>
        <p:spPr bwMode="auto">
          <a:xfrm>
            <a:off x="252000" y="989973"/>
            <a:ext cx="571500" cy="571500"/>
          </a:xfrm>
          <a:custGeom>
            <a:avLst/>
            <a:gdLst>
              <a:gd name="T0" fmla="*/ 2105 w 3968"/>
              <a:gd name="T1" fmla="*/ 3 h 3968"/>
              <a:gd name="T2" fmla="*/ 2341 w 3968"/>
              <a:gd name="T3" fmla="*/ 31 h 3968"/>
              <a:gd name="T4" fmla="*/ 2567 w 3968"/>
              <a:gd name="T5" fmla="*/ 87 h 3968"/>
              <a:gd name="T6" fmla="*/ 2782 w 3968"/>
              <a:gd name="T7" fmla="*/ 167 h 3968"/>
              <a:gd name="T8" fmla="*/ 2984 w 3968"/>
              <a:gd name="T9" fmla="*/ 271 h 3968"/>
              <a:gd name="T10" fmla="*/ 3173 w 3968"/>
              <a:gd name="T11" fmla="*/ 397 h 3968"/>
              <a:gd name="T12" fmla="*/ 3345 w 3968"/>
              <a:gd name="T13" fmla="*/ 543 h 3968"/>
              <a:gd name="T14" fmla="*/ 3501 w 3968"/>
              <a:gd name="T15" fmla="*/ 706 h 3968"/>
              <a:gd name="T16" fmla="*/ 2062 w 3968"/>
              <a:gd name="T17" fmla="*/ 2304 h 3968"/>
              <a:gd name="T18" fmla="*/ 1422 w 3968"/>
              <a:gd name="T19" fmla="*/ 1667 h 3968"/>
              <a:gd name="T20" fmla="*/ 1331 w 3968"/>
              <a:gd name="T21" fmla="*/ 1609 h 3968"/>
              <a:gd name="T22" fmla="*/ 1233 w 3968"/>
              <a:gd name="T23" fmla="*/ 1573 h 3968"/>
              <a:gd name="T24" fmla="*/ 1130 w 3968"/>
              <a:gd name="T25" fmla="*/ 1557 h 3968"/>
              <a:gd name="T26" fmla="*/ 1025 w 3968"/>
              <a:gd name="T27" fmla="*/ 1562 h 3968"/>
              <a:gd name="T28" fmla="*/ 925 w 3968"/>
              <a:gd name="T29" fmla="*/ 1589 h 3968"/>
              <a:gd name="T30" fmla="*/ 829 w 3968"/>
              <a:gd name="T31" fmla="*/ 1636 h 3968"/>
              <a:gd name="T32" fmla="*/ 744 w 3968"/>
              <a:gd name="T33" fmla="*/ 1705 h 3968"/>
              <a:gd name="T34" fmla="*/ 3829 w 3968"/>
              <a:gd name="T35" fmla="*/ 1255 h 3968"/>
              <a:gd name="T36" fmla="*/ 3896 w 3968"/>
              <a:gd name="T37" fmla="*/ 1454 h 3968"/>
              <a:gd name="T38" fmla="*/ 3942 w 3968"/>
              <a:gd name="T39" fmla="*/ 1660 h 3968"/>
              <a:gd name="T40" fmla="*/ 3965 w 3968"/>
              <a:gd name="T41" fmla="*/ 1875 h 3968"/>
              <a:gd name="T42" fmla="*/ 3965 w 3968"/>
              <a:gd name="T43" fmla="*/ 2105 h 3968"/>
              <a:gd name="T44" fmla="*/ 3937 w 3968"/>
              <a:gd name="T45" fmla="*/ 2340 h 3968"/>
              <a:gd name="T46" fmla="*/ 3881 w 3968"/>
              <a:gd name="T47" fmla="*/ 2567 h 3968"/>
              <a:gd name="T48" fmla="*/ 3801 w 3968"/>
              <a:gd name="T49" fmla="*/ 2783 h 3968"/>
              <a:gd name="T50" fmla="*/ 3698 w 3968"/>
              <a:gd name="T51" fmla="*/ 2985 h 3968"/>
              <a:gd name="T52" fmla="*/ 3572 w 3968"/>
              <a:gd name="T53" fmla="*/ 3174 h 3968"/>
              <a:gd name="T54" fmla="*/ 3427 w 3968"/>
              <a:gd name="T55" fmla="*/ 3346 h 3968"/>
              <a:gd name="T56" fmla="*/ 3263 w 3968"/>
              <a:gd name="T57" fmla="*/ 3501 h 3968"/>
              <a:gd name="T58" fmla="*/ 3082 w 3968"/>
              <a:gd name="T59" fmla="*/ 3637 h 3968"/>
              <a:gd name="T60" fmla="*/ 2886 w 3968"/>
              <a:gd name="T61" fmla="*/ 3752 h 3968"/>
              <a:gd name="T62" fmla="*/ 2676 w 3968"/>
              <a:gd name="T63" fmla="*/ 3844 h 3968"/>
              <a:gd name="T64" fmla="*/ 2456 w 3968"/>
              <a:gd name="T65" fmla="*/ 3912 h 3968"/>
              <a:gd name="T66" fmla="*/ 2224 w 3968"/>
              <a:gd name="T67" fmla="*/ 3953 h 3968"/>
              <a:gd name="T68" fmla="*/ 1984 w 3968"/>
              <a:gd name="T69" fmla="*/ 3968 h 3968"/>
              <a:gd name="T70" fmla="*/ 1744 w 3968"/>
              <a:gd name="T71" fmla="*/ 3953 h 3968"/>
              <a:gd name="T72" fmla="*/ 1513 w 3968"/>
              <a:gd name="T73" fmla="*/ 3912 h 3968"/>
              <a:gd name="T74" fmla="*/ 1292 w 3968"/>
              <a:gd name="T75" fmla="*/ 3844 h 3968"/>
              <a:gd name="T76" fmla="*/ 1082 w 3968"/>
              <a:gd name="T77" fmla="*/ 3752 h 3968"/>
              <a:gd name="T78" fmla="*/ 886 w 3968"/>
              <a:gd name="T79" fmla="*/ 3637 h 3968"/>
              <a:gd name="T80" fmla="*/ 705 w 3968"/>
              <a:gd name="T81" fmla="*/ 3501 h 3968"/>
              <a:gd name="T82" fmla="*/ 542 w 3968"/>
              <a:gd name="T83" fmla="*/ 3346 h 3968"/>
              <a:gd name="T84" fmla="*/ 396 w 3968"/>
              <a:gd name="T85" fmla="*/ 3174 h 3968"/>
              <a:gd name="T86" fmla="*/ 270 w 3968"/>
              <a:gd name="T87" fmla="*/ 2985 h 3968"/>
              <a:gd name="T88" fmla="*/ 167 w 3968"/>
              <a:gd name="T89" fmla="*/ 2783 h 3968"/>
              <a:gd name="T90" fmla="*/ 87 w 3968"/>
              <a:gd name="T91" fmla="*/ 2567 h 3968"/>
              <a:gd name="T92" fmla="*/ 32 w 3968"/>
              <a:gd name="T93" fmla="*/ 2340 h 3968"/>
              <a:gd name="T94" fmla="*/ 4 w 3968"/>
              <a:gd name="T95" fmla="*/ 2105 h 3968"/>
              <a:gd name="T96" fmla="*/ 4 w 3968"/>
              <a:gd name="T97" fmla="*/ 1863 h 3968"/>
              <a:gd name="T98" fmla="*/ 32 w 3968"/>
              <a:gd name="T99" fmla="*/ 1627 h 3968"/>
              <a:gd name="T100" fmla="*/ 87 w 3968"/>
              <a:gd name="T101" fmla="*/ 1401 h 3968"/>
              <a:gd name="T102" fmla="*/ 167 w 3968"/>
              <a:gd name="T103" fmla="*/ 1185 h 3968"/>
              <a:gd name="T104" fmla="*/ 270 w 3968"/>
              <a:gd name="T105" fmla="*/ 983 h 3968"/>
              <a:gd name="T106" fmla="*/ 396 w 3968"/>
              <a:gd name="T107" fmla="*/ 793 h 3968"/>
              <a:gd name="T108" fmla="*/ 542 w 3968"/>
              <a:gd name="T109" fmla="*/ 621 h 3968"/>
              <a:gd name="T110" fmla="*/ 705 w 3968"/>
              <a:gd name="T111" fmla="*/ 466 h 3968"/>
              <a:gd name="T112" fmla="*/ 886 w 3968"/>
              <a:gd name="T113" fmla="*/ 330 h 3968"/>
              <a:gd name="T114" fmla="*/ 1082 w 3968"/>
              <a:gd name="T115" fmla="*/ 215 h 3968"/>
              <a:gd name="T116" fmla="*/ 1292 w 3968"/>
              <a:gd name="T117" fmla="*/ 123 h 3968"/>
              <a:gd name="T118" fmla="*/ 1513 w 3968"/>
              <a:gd name="T119" fmla="*/ 55 h 3968"/>
              <a:gd name="T120" fmla="*/ 1744 w 3968"/>
              <a:gd name="T121" fmla="*/ 14 h 3968"/>
              <a:gd name="T122" fmla="*/ 1984 w 3968"/>
              <a:gd name="T123" fmla="*/ 0 h 3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968" h="3968">
                <a:moveTo>
                  <a:pt x="1984" y="0"/>
                </a:moveTo>
                <a:lnTo>
                  <a:pt x="2105" y="3"/>
                </a:lnTo>
                <a:lnTo>
                  <a:pt x="2224" y="14"/>
                </a:lnTo>
                <a:lnTo>
                  <a:pt x="2341" y="31"/>
                </a:lnTo>
                <a:lnTo>
                  <a:pt x="2455" y="56"/>
                </a:lnTo>
                <a:lnTo>
                  <a:pt x="2567" y="87"/>
                </a:lnTo>
                <a:lnTo>
                  <a:pt x="2676" y="124"/>
                </a:lnTo>
                <a:lnTo>
                  <a:pt x="2782" y="167"/>
                </a:lnTo>
                <a:lnTo>
                  <a:pt x="2885" y="216"/>
                </a:lnTo>
                <a:lnTo>
                  <a:pt x="2984" y="271"/>
                </a:lnTo>
                <a:lnTo>
                  <a:pt x="3081" y="332"/>
                </a:lnTo>
                <a:lnTo>
                  <a:pt x="3173" y="397"/>
                </a:lnTo>
                <a:lnTo>
                  <a:pt x="3261" y="467"/>
                </a:lnTo>
                <a:lnTo>
                  <a:pt x="3345" y="543"/>
                </a:lnTo>
                <a:lnTo>
                  <a:pt x="3425" y="623"/>
                </a:lnTo>
                <a:lnTo>
                  <a:pt x="3501" y="706"/>
                </a:lnTo>
                <a:lnTo>
                  <a:pt x="3571" y="795"/>
                </a:lnTo>
                <a:lnTo>
                  <a:pt x="2062" y="2304"/>
                </a:lnTo>
                <a:lnTo>
                  <a:pt x="1463" y="1705"/>
                </a:lnTo>
                <a:lnTo>
                  <a:pt x="1422" y="1667"/>
                </a:lnTo>
                <a:lnTo>
                  <a:pt x="1377" y="1636"/>
                </a:lnTo>
                <a:lnTo>
                  <a:pt x="1331" y="1609"/>
                </a:lnTo>
                <a:lnTo>
                  <a:pt x="1282" y="1589"/>
                </a:lnTo>
                <a:lnTo>
                  <a:pt x="1233" y="1573"/>
                </a:lnTo>
                <a:lnTo>
                  <a:pt x="1182" y="1562"/>
                </a:lnTo>
                <a:lnTo>
                  <a:pt x="1130" y="1557"/>
                </a:lnTo>
                <a:lnTo>
                  <a:pt x="1078" y="1557"/>
                </a:lnTo>
                <a:lnTo>
                  <a:pt x="1025" y="1562"/>
                </a:lnTo>
                <a:lnTo>
                  <a:pt x="975" y="1573"/>
                </a:lnTo>
                <a:lnTo>
                  <a:pt x="925" y="1589"/>
                </a:lnTo>
                <a:lnTo>
                  <a:pt x="876" y="1609"/>
                </a:lnTo>
                <a:lnTo>
                  <a:pt x="829" y="1636"/>
                </a:lnTo>
                <a:lnTo>
                  <a:pt x="785" y="1667"/>
                </a:lnTo>
                <a:lnTo>
                  <a:pt x="744" y="1705"/>
                </a:lnTo>
                <a:lnTo>
                  <a:pt x="2062" y="3023"/>
                </a:lnTo>
                <a:lnTo>
                  <a:pt x="3829" y="1255"/>
                </a:lnTo>
                <a:lnTo>
                  <a:pt x="3864" y="1353"/>
                </a:lnTo>
                <a:lnTo>
                  <a:pt x="3896" y="1454"/>
                </a:lnTo>
                <a:lnTo>
                  <a:pt x="3921" y="1556"/>
                </a:lnTo>
                <a:lnTo>
                  <a:pt x="3942" y="1660"/>
                </a:lnTo>
                <a:lnTo>
                  <a:pt x="3956" y="1767"/>
                </a:lnTo>
                <a:lnTo>
                  <a:pt x="3965" y="1875"/>
                </a:lnTo>
                <a:lnTo>
                  <a:pt x="3968" y="1984"/>
                </a:lnTo>
                <a:lnTo>
                  <a:pt x="3965" y="2105"/>
                </a:lnTo>
                <a:lnTo>
                  <a:pt x="3954" y="2224"/>
                </a:lnTo>
                <a:lnTo>
                  <a:pt x="3937" y="2340"/>
                </a:lnTo>
                <a:lnTo>
                  <a:pt x="3913" y="2455"/>
                </a:lnTo>
                <a:lnTo>
                  <a:pt x="3881" y="2567"/>
                </a:lnTo>
                <a:lnTo>
                  <a:pt x="3845" y="2676"/>
                </a:lnTo>
                <a:lnTo>
                  <a:pt x="3801" y="2783"/>
                </a:lnTo>
                <a:lnTo>
                  <a:pt x="3753" y="2886"/>
                </a:lnTo>
                <a:lnTo>
                  <a:pt x="3698" y="2985"/>
                </a:lnTo>
                <a:lnTo>
                  <a:pt x="3638" y="3082"/>
                </a:lnTo>
                <a:lnTo>
                  <a:pt x="3572" y="3174"/>
                </a:lnTo>
                <a:lnTo>
                  <a:pt x="3502" y="3263"/>
                </a:lnTo>
                <a:lnTo>
                  <a:pt x="3427" y="3346"/>
                </a:lnTo>
                <a:lnTo>
                  <a:pt x="3347" y="3426"/>
                </a:lnTo>
                <a:lnTo>
                  <a:pt x="3263" y="3501"/>
                </a:lnTo>
                <a:lnTo>
                  <a:pt x="3175" y="3572"/>
                </a:lnTo>
                <a:lnTo>
                  <a:pt x="3082" y="3637"/>
                </a:lnTo>
                <a:lnTo>
                  <a:pt x="2985" y="3698"/>
                </a:lnTo>
                <a:lnTo>
                  <a:pt x="2886" y="3752"/>
                </a:lnTo>
                <a:lnTo>
                  <a:pt x="2783" y="3801"/>
                </a:lnTo>
                <a:lnTo>
                  <a:pt x="2676" y="3844"/>
                </a:lnTo>
                <a:lnTo>
                  <a:pt x="2567" y="3881"/>
                </a:lnTo>
                <a:lnTo>
                  <a:pt x="2456" y="3912"/>
                </a:lnTo>
                <a:lnTo>
                  <a:pt x="2341" y="3936"/>
                </a:lnTo>
                <a:lnTo>
                  <a:pt x="2224" y="3953"/>
                </a:lnTo>
                <a:lnTo>
                  <a:pt x="2105" y="3964"/>
                </a:lnTo>
                <a:lnTo>
                  <a:pt x="1984" y="3968"/>
                </a:lnTo>
                <a:lnTo>
                  <a:pt x="1863" y="3964"/>
                </a:lnTo>
                <a:lnTo>
                  <a:pt x="1744" y="3953"/>
                </a:lnTo>
                <a:lnTo>
                  <a:pt x="1628" y="3936"/>
                </a:lnTo>
                <a:lnTo>
                  <a:pt x="1513" y="3912"/>
                </a:lnTo>
                <a:lnTo>
                  <a:pt x="1401" y="3881"/>
                </a:lnTo>
                <a:lnTo>
                  <a:pt x="1292" y="3844"/>
                </a:lnTo>
                <a:lnTo>
                  <a:pt x="1185" y="3801"/>
                </a:lnTo>
                <a:lnTo>
                  <a:pt x="1082" y="3752"/>
                </a:lnTo>
                <a:lnTo>
                  <a:pt x="983" y="3698"/>
                </a:lnTo>
                <a:lnTo>
                  <a:pt x="886" y="3637"/>
                </a:lnTo>
                <a:lnTo>
                  <a:pt x="794" y="3572"/>
                </a:lnTo>
                <a:lnTo>
                  <a:pt x="705" y="3501"/>
                </a:lnTo>
                <a:lnTo>
                  <a:pt x="622" y="3426"/>
                </a:lnTo>
                <a:lnTo>
                  <a:pt x="542" y="3346"/>
                </a:lnTo>
                <a:lnTo>
                  <a:pt x="467" y="3263"/>
                </a:lnTo>
                <a:lnTo>
                  <a:pt x="396" y="3174"/>
                </a:lnTo>
                <a:lnTo>
                  <a:pt x="331" y="3082"/>
                </a:lnTo>
                <a:lnTo>
                  <a:pt x="270" y="2985"/>
                </a:lnTo>
                <a:lnTo>
                  <a:pt x="216" y="2886"/>
                </a:lnTo>
                <a:lnTo>
                  <a:pt x="167" y="2783"/>
                </a:lnTo>
                <a:lnTo>
                  <a:pt x="124" y="2676"/>
                </a:lnTo>
                <a:lnTo>
                  <a:pt x="87" y="2567"/>
                </a:lnTo>
                <a:lnTo>
                  <a:pt x="56" y="2455"/>
                </a:lnTo>
                <a:lnTo>
                  <a:pt x="32" y="2340"/>
                </a:lnTo>
                <a:lnTo>
                  <a:pt x="15" y="2224"/>
                </a:lnTo>
                <a:lnTo>
                  <a:pt x="4" y="2105"/>
                </a:lnTo>
                <a:lnTo>
                  <a:pt x="0" y="1984"/>
                </a:lnTo>
                <a:lnTo>
                  <a:pt x="4" y="1863"/>
                </a:lnTo>
                <a:lnTo>
                  <a:pt x="15" y="1744"/>
                </a:lnTo>
                <a:lnTo>
                  <a:pt x="32" y="1627"/>
                </a:lnTo>
                <a:lnTo>
                  <a:pt x="56" y="1512"/>
                </a:lnTo>
                <a:lnTo>
                  <a:pt x="87" y="1401"/>
                </a:lnTo>
                <a:lnTo>
                  <a:pt x="124" y="1292"/>
                </a:lnTo>
                <a:lnTo>
                  <a:pt x="167" y="1185"/>
                </a:lnTo>
                <a:lnTo>
                  <a:pt x="216" y="1082"/>
                </a:lnTo>
                <a:lnTo>
                  <a:pt x="270" y="983"/>
                </a:lnTo>
                <a:lnTo>
                  <a:pt x="331" y="886"/>
                </a:lnTo>
                <a:lnTo>
                  <a:pt x="396" y="793"/>
                </a:lnTo>
                <a:lnTo>
                  <a:pt x="467" y="705"/>
                </a:lnTo>
                <a:lnTo>
                  <a:pt x="542" y="621"/>
                </a:lnTo>
                <a:lnTo>
                  <a:pt x="622" y="541"/>
                </a:lnTo>
                <a:lnTo>
                  <a:pt x="705" y="466"/>
                </a:lnTo>
                <a:lnTo>
                  <a:pt x="794" y="396"/>
                </a:lnTo>
                <a:lnTo>
                  <a:pt x="886" y="330"/>
                </a:lnTo>
                <a:lnTo>
                  <a:pt x="983" y="270"/>
                </a:lnTo>
                <a:lnTo>
                  <a:pt x="1082" y="215"/>
                </a:lnTo>
                <a:lnTo>
                  <a:pt x="1185" y="167"/>
                </a:lnTo>
                <a:lnTo>
                  <a:pt x="1292" y="123"/>
                </a:lnTo>
                <a:lnTo>
                  <a:pt x="1401" y="87"/>
                </a:lnTo>
                <a:lnTo>
                  <a:pt x="1513" y="55"/>
                </a:lnTo>
                <a:lnTo>
                  <a:pt x="1628" y="31"/>
                </a:lnTo>
                <a:lnTo>
                  <a:pt x="1744" y="14"/>
                </a:lnTo>
                <a:lnTo>
                  <a:pt x="1863" y="3"/>
                </a:lnTo>
                <a:lnTo>
                  <a:pt x="1984" y="0"/>
                </a:lnTo>
                <a:close/>
              </a:path>
            </a:pathLst>
          </a:custGeom>
          <a:solidFill>
            <a:srgbClr val="E2001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t-IT" sz="1013"/>
          </a:p>
        </p:txBody>
      </p:sp>
      <p:sp>
        <p:nvSpPr>
          <p:cNvPr id="16" name="Freeform 47">
            <a:extLst>
              <a:ext uri="{FF2B5EF4-FFF2-40B4-BE49-F238E27FC236}">
                <a16:creationId xmlns:a16="http://schemas.microsoft.com/office/drawing/2014/main" id="{84E6EC7C-A89B-47B0-8421-D04ADC28BAA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52000" y="4113910"/>
            <a:ext cx="513000" cy="432028"/>
          </a:xfrm>
          <a:custGeom>
            <a:avLst/>
            <a:gdLst>
              <a:gd name="T0" fmla="*/ 3720 w 3968"/>
              <a:gd name="T1" fmla="*/ 1612 h 3473"/>
              <a:gd name="T2" fmla="*/ 2356 w 3968"/>
              <a:gd name="T3" fmla="*/ 3225 h 3473"/>
              <a:gd name="T4" fmla="*/ 248 w 3968"/>
              <a:gd name="T5" fmla="*/ 2764 h 3473"/>
              <a:gd name="T6" fmla="*/ 248 w 3968"/>
              <a:gd name="T7" fmla="*/ 372 h 3473"/>
              <a:gd name="T8" fmla="*/ 275 w 3968"/>
              <a:gd name="T9" fmla="*/ 1106 h 3473"/>
              <a:gd name="T10" fmla="*/ 382 w 3968"/>
              <a:gd name="T11" fmla="*/ 1212 h 3473"/>
              <a:gd name="T12" fmla="*/ 536 w 3968"/>
              <a:gd name="T13" fmla="*/ 1237 h 3473"/>
              <a:gd name="T14" fmla="*/ 672 w 3968"/>
              <a:gd name="T15" fmla="*/ 1168 h 3473"/>
              <a:gd name="T16" fmla="*/ 741 w 3968"/>
              <a:gd name="T17" fmla="*/ 1032 h 3473"/>
              <a:gd name="T18" fmla="*/ 772 w 3968"/>
              <a:gd name="T19" fmla="*/ 1106 h 3473"/>
              <a:gd name="T20" fmla="*/ 878 w 3968"/>
              <a:gd name="T21" fmla="*/ 1212 h 3473"/>
              <a:gd name="T22" fmla="*/ 1033 w 3968"/>
              <a:gd name="T23" fmla="*/ 1237 h 3473"/>
              <a:gd name="T24" fmla="*/ 1167 w 3968"/>
              <a:gd name="T25" fmla="*/ 1168 h 3473"/>
              <a:gd name="T26" fmla="*/ 1236 w 3968"/>
              <a:gd name="T27" fmla="*/ 1032 h 3473"/>
              <a:gd name="T28" fmla="*/ 1268 w 3968"/>
              <a:gd name="T29" fmla="*/ 1106 h 3473"/>
              <a:gd name="T30" fmla="*/ 1375 w 3968"/>
              <a:gd name="T31" fmla="*/ 1212 h 3473"/>
              <a:gd name="T32" fmla="*/ 1528 w 3968"/>
              <a:gd name="T33" fmla="*/ 1237 h 3473"/>
              <a:gd name="T34" fmla="*/ 1663 w 3968"/>
              <a:gd name="T35" fmla="*/ 1168 h 3473"/>
              <a:gd name="T36" fmla="*/ 1733 w 3968"/>
              <a:gd name="T37" fmla="*/ 1032 h 3473"/>
              <a:gd name="T38" fmla="*/ 1764 w 3968"/>
              <a:gd name="T39" fmla="*/ 1106 h 3473"/>
              <a:gd name="T40" fmla="*/ 1870 w 3968"/>
              <a:gd name="T41" fmla="*/ 1212 h 3473"/>
              <a:gd name="T42" fmla="*/ 2024 w 3968"/>
              <a:gd name="T43" fmla="*/ 1237 h 3473"/>
              <a:gd name="T44" fmla="*/ 2160 w 3968"/>
              <a:gd name="T45" fmla="*/ 1168 h 3473"/>
              <a:gd name="T46" fmla="*/ 2229 w 3968"/>
              <a:gd name="T47" fmla="*/ 1032 h 3473"/>
              <a:gd name="T48" fmla="*/ 2259 w 3968"/>
              <a:gd name="T49" fmla="*/ 1106 h 3473"/>
              <a:gd name="T50" fmla="*/ 2366 w 3968"/>
              <a:gd name="T51" fmla="*/ 1212 h 3473"/>
              <a:gd name="T52" fmla="*/ 2520 w 3968"/>
              <a:gd name="T53" fmla="*/ 1237 h 3473"/>
              <a:gd name="T54" fmla="*/ 2656 w 3968"/>
              <a:gd name="T55" fmla="*/ 1168 h 3473"/>
              <a:gd name="T56" fmla="*/ 2725 w 3968"/>
              <a:gd name="T57" fmla="*/ 1032 h 3473"/>
              <a:gd name="T58" fmla="*/ 2756 w 3968"/>
              <a:gd name="T59" fmla="*/ 1106 h 3473"/>
              <a:gd name="T60" fmla="*/ 2862 w 3968"/>
              <a:gd name="T61" fmla="*/ 1212 h 3473"/>
              <a:gd name="T62" fmla="*/ 3017 w 3968"/>
              <a:gd name="T63" fmla="*/ 1237 h 3473"/>
              <a:gd name="T64" fmla="*/ 3152 w 3968"/>
              <a:gd name="T65" fmla="*/ 1168 h 3473"/>
              <a:gd name="T66" fmla="*/ 3221 w 3968"/>
              <a:gd name="T67" fmla="*/ 1032 h 3473"/>
              <a:gd name="T68" fmla="*/ 3252 w 3968"/>
              <a:gd name="T69" fmla="*/ 1106 h 3473"/>
              <a:gd name="T70" fmla="*/ 3359 w 3968"/>
              <a:gd name="T71" fmla="*/ 1212 h 3473"/>
              <a:gd name="T72" fmla="*/ 3513 w 3968"/>
              <a:gd name="T73" fmla="*/ 1237 h 3473"/>
              <a:gd name="T74" fmla="*/ 3647 w 3968"/>
              <a:gd name="T75" fmla="*/ 1168 h 3473"/>
              <a:gd name="T76" fmla="*/ 3718 w 3968"/>
              <a:gd name="T77" fmla="*/ 1032 h 3473"/>
              <a:gd name="T78" fmla="*/ 496 w 3968"/>
              <a:gd name="T79" fmla="*/ 0 h 3473"/>
              <a:gd name="T80" fmla="*/ 3955 w 3968"/>
              <a:gd name="T81" fmla="*/ 3090 h 3473"/>
              <a:gd name="T82" fmla="*/ 3859 w 3968"/>
              <a:gd name="T83" fmla="*/ 3286 h 3473"/>
              <a:gd name="T84" fmla="*/ 3691 w 3968"/>
              <a:gd name="T85" fmla="*/ 3422 h 3473"/>
              <a:gd name="T86" fmla="*/ 3473 w 3968"/>
              <a:gd name="T87" fmla="*/ 3473 h 3473"/>
              <a:gd name="T88" fmla="*/ 13 w 3968"/>
              <a:gd name="T89" fmla="*/ 382 h 3473"/>
              <a:gd name="T90" fmla="*/ 109 w 3968"/>
              <a:gd name="T91" fmla="*/ 186 h 3473"/>
              <a:gd name="T92" fmla="*/ 278 w 3968"/>
              <a:gd name="T93" fmla="*/ 50 h 3473"/>
              <a:gd name="T94" fmla="*/ 496 w 3968"/>
              <a:gd name="T95" fmla="*/ 0 h 3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968" h="3473">
                <a:moveTo>
                  <a:pt x="2728" y="1612"/>
                </a:moveTo>
                <a:lnTo>
                  <a:pt x="2728" y="2764"/>
                </a:lnTo>
                <a:lnTo>
                  <a:pt x="3720" y="2764"/>
                </a:lnTo>
                <a:lnTo>
                  <a:pt x="3720" y="1612"/>
                </a:lnTo>
                <a:lnTo>
                  <a:pt x="2728" y="1612"/>
                </a:lnTo>
                <a:close/>
                <a:moveTo>
                  <a:pt x="1612" y="1612"/>
                </a:moveTo>
                <a:lnTo>
                  <a:pt x="1612" y="3225"/>
                </a:lnTo>
                <a:lnTo>
                  <a:pt x="2356" y="3225"/>
                </a:lnTo>
                <a:lnTo>
                  <a:pt x="2356" y="1612"/>
                </a:lnTo>
                <a:lnTo>
                  <a:pt x="1612" y="1612"/>
                </a:lnTo>
                <a:close/>
                <a:moveTo>
                  <a:pt x="248" y="1612"/>
                </a:moveTo>
                <a:lnTo>
                  <a:pt x="248" y="2764"/>
                </a:lnTo>
                <a:lnTo>
                  <a:pt x="1240" y="2764"/>
                </a:lnTo>
                <a:lnTo>
                  <a:pt x="1240" y="1612"/>
                </a:lnTo>
                <a:lnTo>
                  <a:pt x="248" y="1612"/>
                </a:lnTo>
                <a:close/>
                <a:moveTo>
                  <a:pt x="248" y="372"/>
                </a:moveTo>
                <a:lnTo>
                  <a:pt x="248" y="992"/>
                </a:lnTo>
                <a:lnTo>
                  <a:pt x="251" y="1032"/>
                </a:lnTo>
                <a:lnTo>
                  <a:pt x="261" y="1071"/>
                </a:lnTo>
                <a:lnTo>
                  <a:pt x="275" y="1106"/>
                </a:lnTo>
                <a:lnTo>
                  <a:pt x="296" y="1138"/>
                </a:lnTo>
                <a:lnTo>
                  <a:pt x="321" y="1168"/>
                </a:lnTo>
                <a:lnTo>
                  <a:pt x="349" y="1192"/>
                </a:lnTo>
                <a:lnTo>
                  <a:pt x="382" y="1212"/>
                </a:lnTo>
                <a:lnTo>
                  <a:pt x="418" y="1227"/>
                </a:lnTo>
                <a:lnTo>
                  <a:pt x="456" y="1237"/>
                </a:lnTo>
                <a:lnTo>
                  <a:pt x="496" y="1240"/>
                </a:lnTo>
                <a:lnTo>
                  <a:pt x="536" y="1237"/>
                </a:lnTo>
                <a:lnTo>
                  <a:pt x="575" y="1227"/>
                </a:lnTo>
                <a:lnTo>
                  <a:pt x="610" y="1212"/>
                </a:lnTo>
                <a:lnTo>
                  <a:pt x="642" y="1192"/>
                </a:lnTo>
                <a:lnTo>
                  <a:pt x="672" y="1168"/>
                </a:lnTo>
                <a:lnTo>
                  <a:pt x="696" y="1138"/>
                </a:lnTo>
                <a:lnTo>
                  <a:pt x="716" y="1106"/>
                </a:lnTo>
                <a:lnTo>
                  <a:pt x="731" y="1071"/>
                </a:lnTo>
                <a:lnTo>
                  <a:pt x="741" y="1032"/>
                </a:lnTo>
                <a:lnTo>
                  <a:pt x="744" y="992"/>
                </a:lnTo>
                <a:lnTo>
                  <a:pt x="748" y="1032"/>
                </a:lnTo>
                <a:lnTo>
                  <a:pt x="756" y="1071"/>
                </a:lnTo>
                <a:lnTo>
                  <a:pt x="772" y="1106"/>
                </a:lnTo>
                <a:lnTo>
                  <a:pt x="792" y="1138"/>
                </a:lnTo>
                <a:lnTo>
                  <a:pt x="817" y="1168"/>
                </a:lnTo>
                <a:lnTo>
                  <a:pt x="846" y="1192"/>
                </a:lnTo>
                <a:lnTo>
                  <a:pt x="878" y="1212"/>
                </a:lnTo>
                <a:lnTo>
                  <a:pt x="914" y="1227"/>
                </a:lnTo>
                <a:lnTo>
                  <a:pt x="952" y="1237"/>
                </a:lnTo>
                <a:lnTo>
                  <a:pt x="993" y="1240"/>
                </a:lnTo>
                <a:lnTo>
                  <a:pt x="1033" y="1237"/>
                </a:lnTo>
                <a:lnTo>
                  <a:pt x="1070" y="1227"/>
                </a:lnTo>
                <a:lnTo>
                  <a:pt x="1107" y="1212"/>
                </a:lnTo>
                <a:lnTo>
                  <a:pt x="1138" y="1192"/>
                </a:lnTo>
                <a:lnTo>
                  <a:pt x="1167" y="1168"/>
                </a:lnTo>
                <a:lnTo>
                  <a:pt x="1193" y="1138"/>
                </a:lnTo>
                <a:lnTo>
                  <a:pt x="1212" y="1106"/>
                </a:lnTo>
                <a:lnTo>
                  <a:pt x="1228" y="1071"/>
                </a:lnTo>
                <a:lnTo>
                  <a:pt x="1236" y="1032"/>
                </a:lnTo>
                <a:lnTo>
                  <a:pt x="1240" y="992"/>
                </a:lnTo>
                <a:lnTo>
                  <a:pt x="1244" y="1032"/>
                </a:lnTo>
                <a:lnTo>
                  <a:pt x="1253" y="1071"/>
                </a:lnTo>
                <a:lnTo>
                  <a:pt x="1268" y="1106"/>
                </a:lnTo>
                <a:lnTo>
                  <a:pt x="1288" y="1138"/>
                </a:lnTo>
                <a:lnTo>
                  <a:pt x="1313" y="1168"/>
                </a:lnTo>
                <a:lnTo>
                  <a:pt x="1342" y="1192"/>
                </a:lnTo>
                <a:lnTo>
                  <a:pt x="1375" y="1212"/>
                </a:lnTo>
                <a:lnTo>
                  <a:pt x="1410" y="1227"/>
                </a:lnTo>
                <a:lnTo>
                  <a:pt x="1448" y="1237"/>
                </a:lnTo>
                <a:lnTo>
                  <a:pt x="1488" y="1240"/>
                </a:lnTo>
                <a:lnTo>
                  <a:pt x="1528" y="1237"/>
                </a:lnTo>
                <a:lnTo>
                  <a:pt x="1566" y="1227"/>
                </a:lnTo>
                <a:lnTo>
                  <a:pt x="1602" y="1212"/>
                </a:lnTo>
                <a:lnTo>
                  <a:pt x="1635" y="1192"/>
                </a:lnTo>
                <a:lnTo>
                  <a:pt x="1663" y="1168"/>
                </a:lnTo>
                <a:lnTo>
                  <a:pt x="1688" y="1138"/>
                </a:lnTo>
                <a:lnTo>
                  <a:pt x="1709" y="1106"/>
                </a:lnTo>
                <a:lnTo>
                  <a:pt x="1724" y="1071"/>
                </a:lnTo>
                <a:lnTo>
                  <a:pt x="1733" y="1032"/>
                </a:lnTo>
                <a:lnTo>
                  <a:pt x="1736" y="992"/>
                </a:lnTo>
                <a:lnTo>
                  <a:pt x="1739" y="1032"/>
                </a:lnTo>
                <a:lnTo>
                  <a:pt x="1749" y="1071"/>
                </a:lnTo>
                <a:lnTo>
                  <a:pt x="1764" y="1106"/>
                </a:lnTo>
                <a:lnTo>
                  <a:pt x="1784" y="1138"/>
                </a:lnTo>
                <a:lnTo>
                  <a:pt x="1808" y="1168"/>
                </a:lnTo>
                <a:lnTo>
                  <a:pt x="1838" y="1192"/>
                </a:lnTo>
                <a:lnTo>
                  <a:pt x="1870" y="1212"/>
                </a:lnTo>
                <a:lnTo>
                  <a:pt x="1905" y="1227"/>
                </a:lnTo>
                <a:lnTo>
                  <a:pt x="1944" y="1237"/>
                </a:lnTo>
                <a:lnTo>
                  <a:pt x="1984" y="1240"/>
                </a:lnTo>
                <a:lnTo>
                  <a:pt x="2024" y="1237"/>
                </a:lnTo>
                <a:lnTo>
                  <a:pt x="2063" y="1227"/>
                </a:lnTo>
                <a:lnTo>
                  <a:pt x="2098" y="1212"/>
                </a:lnTo>
                <a:lnTo>
                  <a:pt x="2131" y="1192"/>
                </a:lnTo>
                <a:lnTo>
                  <a:pt x="2160" y="1168"/>
                </a:lnTo>
                <a:lnTo>
                  <a:pt x="2184" y="1138"/>
                </a:lnTo>
                <a:lnTo>
                  <a:pt x="2205" y="1106"/>
                </a:lnTo>
                <a:lnTo>
                  <a:pt x="2219" y="1071"/>
                </a:lnTo>
                <a:lnTo>
                  <a:pt x="2229" y="1032"/>
                </a:lnTo>
                <a:lnTo>
                  <a:pt x="2233" y="992"/>
                </a:lnTo>
                <a:lnTo>
                  <a:pt x="2235" y="1032"/>
                </a:lnTo>
                <a:lnTo>
                  <a:pt x="2245" y="1071"/>
                </a:lnTo>
                <a:lnTo>
                  <a:pt x="2259" y="1106"/>
                </a:lnTo>
                <a:lnTo>
                  <a:pt x="2280" y="1138"/>
                </a:lnTo>
                <a:lnTo>
                  <a:pt x="2305" y="1168"/>
                </a:lnTo>
                <a:lnTo>
                  <a:pt x="2333" y="1192"/>
                </a:lnTo>
                <a:lnTo>
                  <a:pt x="2366" y="1212"/>
                </a:lnTo>
                <a:lnTo>
                  <a:pt x="2402" y="1227"/>
                </a:lnTo>
                <a:lnTo>
                  <a:pt x="2440" y="1237"/>
                </a:lnTo>
                <a:lnTo>
                  <a:pt x="2480" y="1240"/>
                </a:lnTo>
                <a:lnTo>
                  <a:pt x="2520" y="1237"/>
                </a:lnTo>
                <a:lnTo>
                  <a:pt x="2559" y="1227"/>
                </a:lnTo>
                <a:lnTo>
                  <a:pt x="2594" y="1212"/>
                </a:lnTo>
                <a:lnTo>
                  <a:pt x="2627" y="1192"/>
                </a:lnTo>
                <a:lnTo>
                  <a:pt x="2656" y="1168"/>
                </a:lnTo>
                <a:lnTo>
                  <a:pt x="2680" y="1138"/>
                </a:lnTo>
                <a:lnTo>
                  <a:pt x="2701" y="1106"/>
                </a:lnTo>
                <a:lnTo>
                  <a:pt x="2715" y="1071"/>
                </a:lnTo>
                <a:lnTo>
                  <a:pt x="2725" y="1032"/>
                </a:lnTo>
                <a:lnTo>
                  <a:pt x="2728" y="992"/>
                </a:lnTo>
                <a:lnTo>
                  <a:pt x="2732" y="1032"/>
                </a:lnTo>
                <a:lnTo>
                  <a:pt x="2741" y="1071"/>
                </a:lnTo>
                <a:lnTo>
                  <a:pt x="2756" y="1106"/>
                </a:lnTo>
                <a:lnTo>
                  <a:pt x="2776" y="1138"/>
                </a:lnTo>
                <a:lnTo>
                  <a:pt x="2801" y="1168"/>
                </a:lnTo>
                <a:lnTo>
                  <a:pt x="2830" y="1192"/>
                </a:lnTo>
                <a:lnTo>
                  <a:pt x="2862" y="1212"/>
                </a:lnTo>
                <a:lnTo>
                  <a:pt x="2898" y="1227"/>
                </a:lnTo>
                <a:lnTo>
                  <a:pt x="2936" y="1237"/>
                </a:lnTo>
                <a:lnTo>
                  <a:pt x="2977" y="1240"/>
                </a:lnTo>
                <a:lnTo>
                  <a:pt x="3017" y="1237"/>
                </a:lnTo>
                <a:lnTo>
                  <a:pt x="3055" y="1227"/>
                </a:lnTo>
                <a:lnTo>
                  <a:pt x="3091" y="1212"/>
                </a:lnTo>
                <a:lnTo>
                  <a:pt x="3122" y="1192"/>
                </a:lnTo>
                <a:lnTo>
                  <a:pt x="3152" y="1168"/>
                </a:lnTo>
                <a:lnTo>
                  <a:pt x="3177" y="1138"/>
                </a:lnTo>
                <a:lnTo>
                  <a:pt x="3196" y="1106"/>
                </a:lnTo>
                <a:lnTo>
                  <a:pt x="3212" y="1071"/>
                </a:lnTo>
                <a:lnTo>
                  <a:pt x="3221" y="1032"/>
                </a:lnTo>
                <a:lnTo>
                  <a:pt x="3224" y="992"/>
                </a:lnTo>
                <a:lnTo>
                  <a:pt x="3228" y="1032"/>
                </a:lnTo>
                <a:lnTo>
                  <a:pt x="3238" y="1071"/>
                </a:lnTo>
                <a:lnTo>
                  <a:pt x="3252" y="1106"/>
                </a:lnTo>
                <a:lnTo>
                  <a:pt x="3273" y="1138"/>
                </a:lnTo>
                <a:lnTo>
                  <a:pt x="3297" y="1168"/>
                </a:lnTo>
                <a:lnTo>
                  <a:pt x="3326" y="1192"/>
                </a:lnTo>
                <a:lnTo>
                  <a:pt x="3359" y="1212"/>
                </a:lnTo>
                <a:lnTo>
                  <a:pt x="3394" y="1227"/>
                </a:lnTo>
                <a:lnTo>
                  <a:pt x="3433" y="1237"/>
                </a:lnTo>
                <a:lnTo>
                  <a:pt x="3473" y="1240"/>
                </a:lnTo>
                <a:lnTo>
                  <a:pt x="3513" y="1237"/>
                </a:lnTo>
                <a:lnTo>
                  <a:pt x="3550" y="1227"/>
                </a:lnTo>
                <a:lnTo>
                  <a:pt x="3587" y="1212"/>
                </a:lnTo>
                <a:lnTo>
                  <a:pt x="3619" y="1192"/>
                </a:lnTo>
                <a:lnTo>
                  <a:pt x="3647" y="1168"/>
                </a:lnTo>
                <a:lnTo>
                  <a:pt x="3673" y="1138"/>
                </a:lnTo>
                <a:lnTo>
                  <a:pt x="3693" y="1106"/>
                </a:lnTo>
                <a:lnTo>
                  <a:pt x="3708" y="1071"/>
                </a:lnTo>
                <a:lnTo>
                  <a:pt x="3718" y="1032"/>
                </a:lnTo>
                <a:lnTo>
                  <a:pt x="3720" y="992"/>
                </a:lnTo>
                <a:lnTo>
                  <a:pt x="3720" y="372"/>
                </a:lnTo>
                <a:lnTo>
                  <a:pt x="248" y="372"/>
                </a:lnTo>
                <a:close/>
                <a:moveTo>
                  <a:pt x="496" y="0"/>
                </a:moveTo>
                <a:lnTo>
                  <a:pt x="3968" y="0"/>
                </a:lnTo>
                <a:lnTo>
                  <a:pt x="3968" y="2976"/>
                </a:lnTo>
                <a:lnTo>
                  <a:pt x="3965" y="3034"/>
                </a:lnTo>
                <a:lnTo>
                  <a:pt x="3955" y="3090"/>
                </a:lnTo>
                <a:lnTo>
                  <a:pt x="3939" y="3143"/>
                </a:lnTo>
                <a:lnTo>
                  <a:pt x="3918" y="3194"/>
                </a:lnTo>
                <a:lnTo>
                  <a:pt x="3891" y="3243"/>
                </a:lnTo>
                <a:lnTo>
                  <a:pt x="3859" y="3286"/>
                </a:lnTo>
                <a:lnTo>
                  <a:pt x="3823" y="3328"/>
                </a:lnTo>
                <a:lnTo>
                  <a:pt x="3783" y="3364"/>
                </a:lnTo>
                <a:lnTo>
                  <a:pt x="3738" y="3395"/>
                </a:lnTo>
                <a:lnTo>
                  <a:pt x="3691" y="3422"/>
                </a:lnTo>
                <a:lnTo>
                  <a:pt x="3640" y="3444"/>
                </a:lnTo>
                <a:lnTo>
                  <a:pt x="3587" y="3460"/>
                </a:lnTo>
                <a:lnTo>
                  <a:pt x="3530" y="3469"/>
                </a:lnTo>
                <a:lnTo>
                  <a:pt x="3473" y="3473"/>
                </a:lnTo>
                <a:lnTo>
                  <a:pt x="0" y="3473"/>
                </a:lnTo>
                <a:lnTo>
                  <a:pt x="0" y="496"/>
                </a:lnTo>
                <a:lnTo>
                  <a:pt x="4" y="438"/>
                </a:lnTo>
                <a:lnTo>
                  <a:pt x="13" y="382"/>
                </a:lnTo>
                <a:lnTo>
                  <a:pt x="29" y="329"/>
                </a:lnTo>
                <a:lnTo>
                  <a:pt x="51" y="278"/>
                </a:lnTo>
                <a:lnTo>
                  <a:pt x="78" y="231"/>
                </a:lnTo>
                <a:lnTo>
                  <a:pt x="109" y="186"/>
                </a:lnTo>
                <a:lnTo>
                  <a:pt x="145" y="146"/>
                </a:lnTo>
                <a:lnTo>
                  <a:pt x="185" y="109"/>
                </a:lnTo>
                <a:lnTo>
                  <a:pt x="230" y="77"/>
                </a:lnTo>
                <a:lnTo>
                  <a:pt x="278" y="50"/>
                </a:lnTo>
                <a:lnTo>
                  <a:pt x="328" y="29"/>
                </a:lnTo>
                <a:lnTo>
                  <a:pt x="382" y="14"/>
                </a:lnTo>
                <a:lnTo>
                  <a:pt x="439" y="3"/>
                </a:lnTo>
                <a:lnTo>
                  <a:pt x="496" y="0"/>
                </a:lnTo>
                <a:close/>
              </a:path>
            </a:pathLst>
          </a:custGeom>
          <a:solidFill>
            <a:srgbClr val="E2001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t-IT" sz="1013"/>
          </a:p>
        </p:txBody>
      </p:sp>
    </p:spTree>
    <p:extLst>
      <p:ext uri="{BB962C8B-B14F-4D97-AF65-F5344CB8AC3E}">
        <p14:creationId xmlns:p14="http://schemas.microsoft.com/office/powerpoint/2010/main" val="3991882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>
            <a:extLst>
              <a:ext uri="{FF2B5EF4-FFF2-40B4-BE49-F238E27FC236}">
                <a16:creationId xmlns:a16="http://schemas.microsoft.com/office/drawing/2014/main" id="{C17ABDCB-8B8F-4E1D-94B9-0B6AF66AD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110" y="201856"/>
            <a:ext cx="8280813" cy="303453"/>
          </a:xfrm>
        </p:spPr>
        <p:txBody>
          <a:bodyPr/>
          <a:lstStyle/>
          <a:p>
            <a:r>
              <a:rPr lang="hu-HU" sz="2200" dirty="0"/>
              <a:t>Hogy tudja a Társasház legjobban kihasználni az kamattámogatást?</a:t>
            </a:r>
          </a:p>
        </p:txBody>
      </p:sp>
      <p:pic>
        <p:nvPicPr>
          <p:cNvPr id="12" name="Kép 7">
            <a:extLst>
              <a:ext uri="{FF2B5EF4-FFF2-40B4-BE49-F238E27FC236}">
                <a16:creationId xmlns:a16="http://schemas.microsoft.com/office/drawing/2014/main" id="{053E3F6F-2993-4CB4-AB5F-2DEBFB75A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54008" y="3602262"/>
            <a:ext cx="3956961" cy="12428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magine 7" descr="Flag HUNGARY.png">
            <a:extLst>
              <a:ext uri="{FF2B5EF4-FFF2-40B4-BE49-F238E27FC236}">
                <a16:creationId xmlns:a16="http://schemas.microsoft.com/office/drawing/2014/main" id="{192BC3B0-755F-42BE-BE54-4A53A025B36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7818" y="1003572"/>
            <a:ext cx="802210" cy="579583"/>
          </a:xfrm>
          <a:prstGeom prst="rect">
            <a:avLst/>
          </a:prstGeom>
        </p:spPr>
      </p:pic>
      <p:sp>
        <p:nvSpPr>
          <p:cNvPr id="14" name="Freeform 62">
            <a:extLst>
              <a:ext uri="{FF2B5EF4-FFF2-40B4-BE49-F238E27FC236}">
                <a16:creationId xmlns:a16="http://schemas.microsoft.com/office/drawing/2014/main" id="{E5396957-C76A-434B-B9B0-672F52ECA2E9}"/>
              </a:ext>
            </a:extLst>
          </p:cNvPr>
          <p:cNvSpPr>
            <a:spLocks noEditPoints="1"/>
          </p:cNvSpPr>
          <p:nvPr/>
        </p:nvSpPr>
        <p:spPr bwMode="auto">
          <a:xfrm>
            <a:off x="346333" y="1064864"/>
            <a:ext cx="761913" cy="457001"/>
          </a:xfrm>
          <a:custGeom>
            <a:avLst/>
            <a:gdLst>
              <a:gd name="T0" fmla="*/ 3382 w 3968"/>
              <a:gd name="T1" fmla="*/ 1985 h 2415"/>
              <a:gd name="T2" fmla="*/ 3749 w 3968"/>
              <a:gd name="T3" fmla="*/ 2057 h 2415"/>
              <a:gd name="T4" fmla="*/ 3378 w 3968"/>
              <a:gd name="T5" fmla="*/ 1914 h 2415"/>
              <a:gd name="T6" fmla="*/ 219 w 3968"/>
              <a:gd name="T7" fmla="*/ 2057 h 2415"/>
              <a:gd name="T8" fmla="*/ 587 w 3968"/>
              <a:gd name="T9" fmla="*/ 1985 h 2415"/>
              <a:gd name="T10" fmla="*/ 221 w 3968"/>
              <a:gd name="T11" fmla="*/ 1914 h 2415"/>
              <a:gd name="T12" fmla="*/ 2518 w 3968"/>
              <a:gd name="T13" fmla="*/ 1276 h 2415"/>
              <a:gd name="T14" fmla="*/ 2208 w 3968"/>
              <a:gd name="T15" fmla="*/ 1367 h 2415"/>
              <a:gd name="T16" fmla="*/ 1818 w 3968"/>
              <a:gd name="T17" fmla="*/ 1501 h 2415"/>
              <a:gd name="T18" fmla="*/ 1715 w 3968"/>
              <a:gd name="T19" fmla="*/ 1582 h 2415"/>
              <a:gd name="T20" fmla="*/ 1650 w 3968"/>
              <a:gd name="T21" fmla="*/ 1693 h 2415"/>
              <a:gd name="T22" fmla="*/ 1628 w 3968"/>
              <a:gd name="T23" fmla="*/ 1821 h 2415"/>
              <a:gd name="T24" fmla="*/ 1659 w 3968"/>
              <a:gd name="T25" fmla="*/ 1958 h 2415"/>
              <a:gd name="T26" fmla="*/ 1738 w 3968"/>
              <a:gd name="T27" fmla="*/ 2077 h 2415"/>
              <a:gd name="T28" fmla="*/ 1850 w 3968"/>
              <a:gd name="T29" fmla="*/ 2154 h 2415"/>
              <a:gd name="T30" fmla="*/ 1981 w 3968"/>
              <a:gd name="T31" fmla="*/ 2185 h 2415"/>
              <a:gd name="T32" fmla="*/ 2118 w 3968"/>
              <a:gd name="T33" fmla="*/ 2162 h 2415"/>
              <a:gd name="T34" fmla="*/ 2240 w 3968"/>
              <a:gd name="T35" fmla="*/ 2088 h 2415"/>
              <a:gd name="T36" fmla="*/ 2325 w 3968"/>
              <a:gd name="T37" fmla="*/ 1987 h 2415"/>
              <a:gd name="T38" fmla="*/ 2388 w 3968"/>
              <a:gd name="T39" fmla="*/ 1872 h 2415"/>
              <a:gd name="T40" fmla="*/ 2481 w 3968"/>
              <a:gd name="T41" fmla="*/ 1677 h 2415"/>
              <a:gd name="T42" fmla="*/ 2636 w 3968"/>
              <a:gd name="T43" fmla="*/ 1324 h 2415"/>
              <a:gd name="T44" fmla="*/ 2657 w 3968"/>
              <a:gd name="T45" fmla="*/ 1266 h 2415"/>
              <a:gd name="T46" fmla="*/ 2925 w 3968"/>
              <a:gd name="T47" fmla="*/ 953 h 2415"/>
              <a:gd name="T48" fmla="*/ 3286 w 3968"/>
              <a:gd name="T49" fmla="*/ 794 h 2415"/>
              <a:gd name="T50" fmla="*/ 788 w 3968"/>
              <a:gd name="T51" fmla="*/ 689 h 2415"/>
              <a:gd name="T52" fmla="*/ 948 w 3968"/>
              <a:gd name="T53" fmla="*/ 1050 h 2415"/>
              <a:gd name="T54" fmla="*/ 788 w 3968"/>
              <a:gd name="T55" fmla="*/ 689 h 2415"/>
              <a:gd name="T56" fmla="*/ 1913 w 3968"/>
              <a:gd name="T57" fmla="*/ 591 h 2415"/>
              <a:gd name="T58" fmla="*/ 2021 w 3968"/>
              <a:gd name="T59" fmla="*/ 590 h 2415"/>
              <a:gd name="T60" fmla="*/ 1984 w 3968"/>
              <a:gd name="T61" fmla="*/ 220 h 2415"/>
              <a:gd name="T62" fmla="*/ 2224 w 3968"/>
              <a:gd name="T63" fmla="*/ 15 h 2415"/>
              <a:gd name="T64" fmla="*/ 2567 w 3968"/>
              <a:gd name="T65" fmla="*/ 88 h 2415"/>
              <a:gd name="T66" fmla="*/ 2885 w 3968"/>
              <a:gd name="T67" fmla="*/ 217 h 2415"/>
              <a:gd name="T68" fmla="*/ 3173 w 3968"/>
              <a:gd name="T69" fmla="*/ 398 h 2415"/>
              <a:gd name="T70" fmla="*/ 3425 w 3968"/>
              <a:gd name="T71" fmla="*/ 623 h 2415"/>
              <a:gd name="T72" fmla="*/ 3638 w 3968"/>
              <a:gd name="T73" fmla="*/ 888 h 2415"/>
              <a:gd name="T74" fmla="*/ 3801 w 3968"/>
              <a:gd name="T75" fmla="*/ 1187 h 2415"/>
              <a:gd name="T76" fmla="*/ 3913 w 3968"/>
              <a:gd name="T77" fmla="*/ 1514 h 2415"/>
              <a:gd name="T78" fmla="*/ 3965 w 3968"/>
              <a:gd name="T79" fmla="*/ 1865 h 2415"/>
              <a:gd name="T80" fmla="*/ 0 w 3968"/>
              <a:gd name="T81" fmla="*/ 2415 h 2415"/>
              <a:gd name="T82" fmla="*/ 15 w 3968"/>
              <a:gd name="T83" fmla="*/ 1746 h 2415"/>
              <a:gd name="T84" fmla="*/ 87 w 3968"/>
              <a:gd name="T85" fmla="*/ 1403 h 2415"/>
              <a:gd name="T86" fmla="*/ 217 w 3968"/>
              <a:gd name="T87" fmla="*/ 1084 h 2415"/>
              <a:gd name="T88" fmla="*/ 396 w 3968"/>
              <a:gd name="T89" fmla="*/ 796 h 2415"/>
              <a:gd name="T90" fmla="*/ 622 w 3968"/>
              <a:gd name="T91" fmla="*/ 543 h 2415"/>
              <a:gd name="T92" fmla="*/ 887 w 3968"/>
              <a:gd name="T93" fmla="*/ 333 h 2415"/>
              <a:gd name="T94" fmla="*/ 1187 w 3968"/>
              <a:gd name="T95" fmla="*/ 169 h 2415"/>
              <a:gd name="T96" fmla="*/ 1514 w 3968"/>
              <a:gd name="T97" fmla="*/ 57 h 2415"/>
              <a:gd name="T98" fmla="*/ 1863 w 3968"/>
              <a:gd name="T99" fmla="*/ 4 h 2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968" h="2415">
                <a:moveTo>
                  <a:pt x="3378" y="1914"/>
                </a:moveTo>
                <a:lnTo>
                  <a:pt x="3381" y="1950"/>
                </a:lnTo>
                <a:lnTo>
                  <a:pt x="3382" y="1985"/>
                </a:lnTo>
                <a:lnTo>
                  <a:pt x="3381" y="2021"/>
                </a:lnTo>
                <a:lnTo>
                  <a:pt x="3378" y="2057"/>
                </a:lnTo>
                <a:lnTo>
                  <a:pt x="3749" y="2057"/>
                </a:lnTo>
                <a:lnTo>
                  <a:pt x="3749" y="1985"/>
                </a:lnTo>
                <a:lnTo>
                  <a:pt x="3748" y="1914"/>
                </a:lnTo>
                <a:lnTo>
                  <a:pt x="3378" y="1914"/>
                </a:lnTo>
                <a:close/>
                <a:moveTo>
                  <a:pt x="221" y="1914"/>
                </a:moveTo>
                <a:lnTo>
                  <a:pt x="219" y="1985"/>
                </a:lnTo>
                <a:lnTo>
                  <a:pt x="219" y="2057"/>
                </a:lnTo>
                <a:lnTo>
                  <a:pt x="590" y="2057"/>
                </a:lnTo>
                <a:lnTo>
                  <a:pt x="588" y="2021"/>
                </a:lnTo>
                <a:lnTo>
                  <a:pt x="587" y="1985"/>
                </a:lnTo>
                <a:lnTo>
                  <a:pt x="588" y="1950"/>
                </a:lnTo>
                <a:lnTo>
                  <a:pt x="590" y="1914"/>
                </a:lnTo>
                <a:lnTo>
                  <a:pt x="221" y="1914"/>
                </a:lnTo>
                <a:close/>
                <a:moveTo>
                  <a:pt x="2664" y="1240"/>
                </a:moveTo>
                <a:lnTo>
                  <a:pt x="2589" y="1259"/>
                </a:lnTo>
                <a:lnTo>
                  <a:pt x="2518" y="1276"/>
                </a:lnTo>
                <a:lnTo>
                  <a:pt x="2450" y="1293"/>
                </a:lnTo>
                <a:lnTo>
                  <a:pt x="2384" y="1312"/>
                </a:lnTo>
                <a:lnTo>
                  <a:pt x="2208" y="1367"/>
                </a:lnTo>
                <a:lnTo>
                  <a:pt x="2034" y="1422"/>
                </a:lnTo>
                <a:lnTo>
                  <a:pt x="1861" y="1483"/>
                </a:lnTo>
                <a:lnTo>
                  <a:pt x="1818" y="1501"/>
                </a:lnTo>
                <a:lnTo>
                  <a:pt x="1781" y="1524"/>
                </a:lnTo>
                <a:lnTo>
                  <a:pt x="1745" y="1552"/>
                </a:lnTo>
                <a:lnTo>
                  <a:pt x="1715" y="1582"/>
                </a:lnTo>
                <a:lnTo>
                  <a:pt x="1688" y="1617"/>
                </a:lnTo>
                <a:lnTo>
                  <a:pt x="1667" y="1654"/>
                </a:lnTo>
                <a:lnTo>
                  <a:pt x="1650" y="1693"/>
                </a:lnTo>
                <a:lnTo>
                  <a:pt x="1638" y="1735"/>
                </a:lnTo>
                <a:lnTo>
                  <a:pt x="1630" y="1777"/>
                </a:lnTo>
                <a:lnTo>
                  <a:pt x="1628" y="1821"/>
                </a:lnTo>
                <a:lnTo>
                  <a:pt x="1633" y="1866"/>
                </a:lnTo>
                <a:lnTo>
                  <a:pt x="1642" y="1911"/>
                </a:lnTo>
                <a:lnTo>
                  <a:pt x="1659" y="1958"/>
                </a:lnTo>
                <a:lnTo>
                  <a:pt x="1681" y="2002"/>
                </a:lnTo>
                <a:lnTo>
                  <a:pt x="1708" y="2042"/>
                </a:lnTo>
                <a:lnTo>
                  <a:pt x="1738" y="2077"/>
                </a:lnTo>
                <a:lnTo>
                  <a:pt x="1772" y="2107"/>
                </a:lnTo>
                <a:lnTo>
                  <a:pt x="1810" y="2133"/>
                </a:lnTo>
                <a:lnTo>
                  <a:pt x="1850" y="2154"/>
                </a:lnTo>
                <a:lnTo>
                  <a:pt x="1892" y="2169"/>
                </a:lnTo>
                <a:lnTo>
                  <a:pt x="1936" y="2180"/>
                </a:lnTo>
                <a:lnTo>
                  <a:pt x="1981" y="2185"/>
                </a:lnTo>
                <a:lnTo>
                  <a:pt x="2027" y="2182"/>
                </a:lnTo>
                <a:lnTo>
                  <a:pt x="2073" y="2175"/>
                </a:lnTo>
                <a:lnTo>
                  <a:pt x="2118" y="2162"/>
                </a:lnTo>
                <a:lnTo>
                  <a:pt x="2162" y="2142"/>
                </a:lnTo>
                <a:lnTo>
                  <a:pt x="2205" y="2116"/>
                </a:lnTo>
                <a:lnTo>
                  <a:pt x="2240" y="2088"/>
                </a:lnTo>
                <a:lnTo>
                  <a:pt x="2272" y="2056"/>
                </a:lnTo>
                <a:lnTo>
                  <a:pt x="2299" y="2022"/>
                </a:lnTo>
                <a:lnTo>
                  <a:pt x="2325" y="1987"/>
                </a:lnTo>
                <a:lnTo>
                  <a:pt x="2347" y="1950"/>
                </a:lnTo>
                <a:lnTo>
                  <a:pt x="2368" y="1911"/>
                </a:lnTo>
                <a:lnTo>
                  <a:pt x="2388" y="1872"/>
                </a:lnTo>
                <a:lnTo>
                  <a:pt x="2407" y="1832"/>
                </a:lnTo>
                <a:lnTo>
                  <a:pt x="2427" y="1793"/>
                </a:lnTo>
                <a:lnTo>
                  <a:pt x="2481" y="1677"/>
                </a:lnTo>
                <a:lnTo>
                  <a:pt x="2535" y="1559"/>
                </a:lnTo>
                <a:lnTo>
                  <a:pt x="2585" y="1442"/>
                </a:lnTo>
                <a:lnTo>
                  <a:pt x="2636" y="1324"/>
                </a:lnTo>
                <a:lnTo>
                  <a:pt x="2644" y="1306"/>
                </a:lnTo>
                <a:lnTo>
                  <a:pt x="2650" y="1288"/>
                </a:lnTo>
                <a:lnTo>
                  <a:pt x="2657" y="1266"/>
                </a:lnTo>
                <a:lnTo>
                  <a:pt x="2664" y="1240"/>
                </a:lnTo>
                <a:close/>
                <a:moveTo>
                  <a:pt x="3185" y="693"/>
                </a:moveTo>
                <a:lnTo>
                  <a:pt x="2925" y="953"/>
                </a:lnTo>
                <a:lnTo>
                  <a:pt x="2976" y="1003"/>
                </a:lnTo>
                <a:lnTo>
                  <a:pt x="3025" y="1055"/>
                </a:lnTo>
                <a:lnTo>
                  <a:pt x="3286" y="794"/>
                </a:lnTo>
                <a:lnTo>
                  <a:pt x="3236" y="742"/>
                </a:lnTo>
                <a:lnTo>
                  <a:pt x="3185" y="693"/>
                </a:lnTo>
                <a:close/>
                <a:moveTo>
                  <a:pt x="788" y="689"/>
                </a:moveTo>
                <a:lnTo>
                  <a:pt x="737" y="737"/>
                </a:lnTo>
                <a:lnTo>
                  <a:pt x="687" y="790"/>
                </a:lnTo>
                <a:lnTo>
                  <a:pt x="948" y="1050"/>
                </a:lnTo>
                <a:lnTo>
                  <a:pt x="998" y="998"/>
                </a:lnTo>
                <a:lnTo>
                  <a:pt x="1048" y="950"/>
                </a:lnTo>
                <a:lnTo>
                  <a:pt x="788" y="689"/>
                </a:lnTo>
                <a:close/>
                <a:moveTo>
                  <a:pt x="1984" y="220"/>
                </a:moveTo>
                <a:lnTo>
                  <a:pt x="1913" y="222"/>
                </a:lnTo>
                <a:lnTo>
                  <a:pt x="1913" y="591"/>
                </a:lnTo>
                <a:lnTo>
                  <a:pt x="1948" y="590"/>
                </a:lnTo>
                <a:lnTo>
                  <a:pt x="1984" y="587"/>
                </a:lnTo>
                <a:lnTo>
                  <a:pt x="2021" y="590"/>
                </a:lnTo>
                <a:lnTo>
                  <a:pt x="2056" y="591"/>
                </a:lnTo>
                <a:lnTo>
                  <a:pt x="2056" y="222"/>
                </a:lnTo>
                <a:lnTo>
                  <a:pt x="1984" y="220"/>
                </a:lnTo>
                <a:close/>
                <a:moveTo>
                  <a:pt x="1984" y="0"/>
                </a:moveTo>
                <a:lnTo>
                  <a:pt x="2105" y="4"/>
                </a:lnTo>
                <a:lnTo>
                  <a:pt x="2224" y="15"/>
                </a:lnTo>
                <a:lnTo>
                  <a:pt x="2341" y="33"/>
                </a:lnTo>
                <a:lnTo>
                  <a:pt x="2455" y="57"/>
                </a:lnTo>
                <a:lnTo>
                  <a:pt x="2567" y="88"/>
                </a:lnTo>
                <a:lnTo>
                  <a:pt x="2676" y="125"/>
                </a:lnTo>
                <a:lnTo>
                  <a:pt x="2782" y="169"/>
                </a:lnTo>
                <a:lnTo>
                  <a:pt x="2885" y="217"/>
                </a:lnTo>
                <a:lnTo>
                  <a:pt x="2985" y="272"/>
                </a:lnTo>
                <a:lnTo>
                  <a:pt x="3081" y="333"/>
                </a:lnTo>
                <a:lnTo>
                  <a:pt x="3173" y="398"/>
                </a:lnTo>
                <a:lnTo>
                  <a:pt x="3262" y="468"/>
                </a:lnTo>
                <a:lnTo>
                  <a:pt x="3347" y="543"/>
                </a:lnTo>
                <a:lnTo>
                  <a:pt x="3425" y="623"/>
                </a:lnTo>
                <a:lnTo>
                  <a:pt x="3502" y="707"/>
                </a:lnTo>
                <a:lnTo>
                  <a:pt x="3572" y="796"/>
                </a:lnTo>
                <a:lnTo>
                  <a:pt x="3638" y="888"/>
                </a:lnTo>
                <a:lnTo>
                  <a:pt x="3697" y="985"/>
                </a:lnTo>
                <a:lnTo>
                  <a:pt x="3752" y="1084"/>
                </a:lnTo>
                <a:lnTo>
                  <a:pt x="3801" y="1187"/>
                </a:lnTo>
                <a:lnTo>
                  <a:pt x="3844" y="1294"/>
                </a:lnTo>
                <a:lnTo>
                  <a:pt x="3881" y="1403"/>
                </a:lnTo>
                <a:lnTo>
                  <a:pt x="3913" y="1514"/>
                </a:lnTo>
                <a:lnTo>
                  <a:pt x="3937" y="1628"/>
                </a:lnTo>
                <a:lnTo>
                  <a:pt x="3954" y="1746"/>
                </a:lnTo>
                <a:lnTo>
                  <a:pt x="3965" y="1865"/>
                </a:lnTo>
                <a:lnTo>
                  <a:pt x="3968" y="1985"/>
                </a:lnTo>
                <a:lnTo>
                  <a:pt x="3968" y="2415"/>
                </a:lnTo>
                <a:lnTo>
                  <a:pt x="0" y="2415"/>
                </a:lnTo>
                <a:lnTo>
                  <a:pt x="0" y="1985"/>
                </a:lnTo>
                <a:lnTo>
                  <a:pt x="4" y="1865"/>
                </a:lnTo>
                <a:lnTo>
                  <a:pt x="15" y="1746"/>
                </a:lnTo>
                <a:lnTo>
                  <a:pt x="32" y="1628"/>
                </a:lnTo>
                <a:lnTo>
                  <a:pt x="57" y="1514"/>
                </a:lnTo>
                <a:lnTo>
                  <a:pt x="87" y="1403"/>
                </a:lnTo>
                <a:lnTo>
                  <a:pt x="125" y="1294"/>
                </a:lnTo>
                <a:lnTo>
                  <a:pt x="167" y="1187"/>
                </a:lnTo>
                <a:lnTo>
                  <a:pt x="217" y="1084"/>
                </a:lnTo>
                <a:lnTo>
                  <a:pt x="272" y="985"/>
                </a:lnTo>
                <a:lnTo>
                  <a:pt x="331" y="888"/>
                </a:lnTo>
                <a:lnTo>
                  <a:pt x="396" y="796"/>
                </a:lnTo>
                <a:lnTo>
                  <a:pt x="467" y="707"/>
                </a:lnTo>
                <a:lnTo>
                  <a:pt x="543" y="623"/>
                </a:lnTo>
                <a:lnTo>
                  <a:pt x="622" y="543"/>
                </a:lnTo>
                <a:lnTo>
                  <a:pt x="707" y="468"/>
                </a:lnTo>
                <a:lnTo>
                  <a:pt x="795" y="398"/>
                </a:lnTo>
                <a:lnTo>
                  <a:pt x="887" y="333"/>
                </a:lnTo>
                <a:lnTo>
                  <a:pt x="983" y="272"/>
                </a:lnTo>
                <a:lnTo>
                  <a:pt x="1084" y="217"/>
                </a:lnTo>
                <a:lnTo>
                  <a:pt x="1187" y="169"/>
                </a:lnTo>
                <a:lnTo>
                  <a:pt x="1292" y="125"/>
                </a:lnTo>
                <a:lnTo>
                  <a:pt x="1401" y="88"/>
                </a:lnTo>
                <a:lnTo>
                  <a:pt x="1514" y="57"/>
                </a:lnTo>
                <a:lnTo>
                  <a:pt x="1628" y="33"/>
                </a:lnTo>
                <a:lnTo>
                  <a:pt x="1744" y="15"/>
                </a:lnTo>
                <a:lnTo>
                  <a:pt x="1863" y="4"/>
                </a:lnTo>
                <a:lnTo>
                  <a:pt x="1984" y="0"/>
                </a:lnTo>
                <a:close/>
              </a:path>
            </a:pathLst>
          </a:custGeom>
          <a:solidFill>
            <a:srgbClr val="E2001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t-IT" sz="1013"/>
          </a:p>
        </p:txBody>
      </p:sp>
      <p:sp>
        <p:nvSpPr>
          <p:cNvPr id="15" name="Rettangolo con angoli arrotondati in diagonale 102">
            <a:extLst>
              <a:ext uri="{FF2B5EF4-FFF2-40B4-BE49-F238E27FC236}">
                <a16:creationId xmlns:a16="http://schemas.microsoft.com/office/drawing/2014/main" id="{3ED4780E-1938-4F7F-88C0-6F514DC7DBE4}"/>
              </a:ext>
            </a:extLst>
          </p:cNvPr>
          <p:cNvSpPr/>
          <p:nvPr/>
        </p:nvSpPr>
        <p:spPr>
          <a:xfrm>
            <a:off x="1333657" y="1041311"/>
            <a:ext cx="1908750" cy="584063"/>
          </a:xfrm>
          <a:prstGeom prst="round2Diag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rtlCol="0" anchor="ctr">
            <a:noAutofit/>
          </a:bodyPr>
          <a:lstStyle/>
          <a:p>
            <a:pPr algn="ctr" defTabSz="914400"/>
            <a:r>
              <a:rPr lang="hu-HU" sz="1400" b="1" dirty="0">
                <a:solidFill>
                  <a:schemeClr val="bg1"/>
                </a:solidFill>
                <a:latin typeface="UniCredit (Body)"/>
              </a:rPr>
              <a:t>Cél, hogy mielőbb visszafizessük a hitelt?</a:t>
            </a:r>
            <a:endParaRPr lang="it-IT" sz="1400" dirty="0">
              <a:solidFill>
                <a:schemeClr val="bg1"/>
              </a:solidFill>
              <a:latin typeface="UniCredit (Body)"/>
            </a:endParaRPr>
          </a:p>
        </p:txBody>
      </p:sp>
      <p:grpSp>
        <p:nvGrpSpPr>
          <p:cNvPr id="16" name="Group 56">
            <a:extLst>
              <a:ext uri="{FF2B5EF4-FFF2-40B4-BE49-F238E27FC236}">
                <a16:creationId xmlns:a16="http://schemas.microsoft.com/office/drawing/2014/main" id="{83E62B05-1987-43DC-97AF-C26E91DC74DF}"/>
              </a:ext>
            </a:extLst>
          </p:cNvPr>
          <p:cNvGrpSpPr/>
          <p:nvPr/>
        </p:nvGrpSpPr>
        <p:grpSpPr>
          <a:xfrm>
            <a:off x="270110" y="2005492"/>
            <a:ext cx="1908750" cy="1868563"/>
            <a:chOff x="246080" y="1637643"/>
            <a:chExt cx="1517608" cy="1210995"/>
          </a:xfrm>
        </p:grpSpPr>
        <p:sp>
          <p:nvSpPr>
            <p:cNvPr id="17" name="Rettangolo con angoli arrotondati in diagonale 50">
              <a:extLst>
                <a:ext uri="{FF2B5EF4-FFF2-40B4-BE49-F238E27FC236}">
                  <a16:creationId xmlns:a16="http://schemas.microsoft.com/office/drawing/2014/main" id="{9E760937-A2EB-4480-B1A5-99F605EDF610}"/>
                </a:ext>
              </a:extLst>
            </p:cNvPr>
            <p:cNvSpPr/>
            <p:nvPr/>
          </p:nvSpPr>
          <p:spPr>
            <a:xfrm>
              <a:off x="246080" y="1637643"/>
              <a:ext cx="1517606" cy="1210995"/>
            </a:xfrm>
            <a:prstGeom prst="round2DiagRect">
              <a:avLst>
                <a:gd name="adj1" fmla="val 3713"/>
                <a:gd name="adj2" fmla="val 0"/>
              </a:avLst>
            </a:prstGeom>
            <a:noFill/>
            <a:ln w="190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432000" rtlCol="0" anchor="t" anchorCtr="0"/>
            <a:lstStyle/>
            <a:p>
              <a:pPr algn="ctr"/>
              <a:r>
                <a:rPr lang="hu-HU" sz="14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Az állami </a:t>
              </a:r>
              <a:r>
                <a:rPr lang="hu-HU" sz="14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kamattámogatás</a:t>
              </a:r>
              <a:r>
                <a:rPr lang="hu-HU" sz="14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mértéke a törlesztés </a:t>
              </a:r>
              <a:r>
                <a:rPr lang="hu-HU" sz="1400" b="1" dirty="0">
                  <a:solidFill>
                    <a:srgbClr val="00B05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első 5 évében a kamat 70%-a.</a:t>
              </a:r>
            </a:p>
          </p:txBody>
        </p:sp>
        <p:sp>
          <p:nvSpPr>
            <p:cNvPr id="18" name="Rettangolo con angoli arrotondati in diagonale 102">
              <a:extLst>
                <a:ext uri="{FF2B5EF4-FFF2-40B4-BE49-F238E27FC236}">
                  <a16:creationId xmlns:a16="http://schemas.microsoft.com/office/drawing/2014/main" id="{C313704E-833D-4DFC-819D-AC3F51A1C7AA}"/>
                </a:ext>
              </a:extLst>
            </p:cNvPr>
            <p:cNvSpPr/>
            <p:nvPr/>
          </p:nvSpPr>
          <p:spPr>
            <a:xfrm>
              <a:off x="251520" y="1637643"/>
              <a:ext cx="1512168" cy="254299"/>
            </a:xfrm>
            <a:prstGeom prst="round2DiagRect">
              <a:avLst/>
            </a:prstGeom>
            <a:solidFill>
              <a:schemeClr val="accent3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rtlCol="0" anchor="ctr">
              <a:noAutofit/>
            </a:bodyPr>
            <a:lstStyle/>
            <a:p>
              <a:pPr algn="ctr" defTabSz="914400"/>
              <a:r>
                <a:rPr lang="hu-HU" sz="1400" b="1" dirty="0">
                  <a:solidFill>
                    <a:schemeClr val="bg1"/>
                  </a:solidFill>
                  <a:latin typeface="UniCredit (Body)"/>
                </a:rPr>
                <a:t>Első 5 éven belül</a:t>
              </a:r>
              <a:endParaRPr lang="it-IT" sz="1400" b="1" dirty="0">
                <a:solidFill>
                  <a:schemeClr val="bg1"/>
                </a:solidFill>
                <a:latin typeface="UniCredit (Body)"/>
              </a:endParaRPr>
            </a:p>
          </p:txBody>
        </p:sp>
      </p:grpSp>
      <p:grpSp>
        <p:nvGrpSpPr>
          <p:cNvPr id="19" name="Group 56">
            <a:extLst>
              <a:ext uri="{FF2B5EF4-FFF2-40B4-BE49-F238E27FC236}">
                <a16:creationId xmlns:a16="http://schemas.microsoft.com/office/drawing/2014/main" id="{A6580063-CE43-49D7-BA3A-78F62CD92FB1}"/>
              </a:ext>
            </a:extLst>
          </p:cNvPr>
          <p:cNvGrpSpPr/>
          <p:nvPr/>
        </p:nvGrpSpPr>
        <p:grpSpPr>
          <a:xfrm>
            <a:off x="2449266" y="2005491"/>
            <a:ext cx="1908750" cy="1868563"/>
            <a:chOff x="246080" y="1637643"/>
            <a:chExt cx="1517608" cy="1210995"/>
          </a:xfrm>
        </p:grpSpPr>
        <p:sp>
          <p:nvSpPr>
            <p:cNvPr id="20" name="Rettangolo con angoli arrotondati in diagonale 50">
              <a:extLst>
                <a:ext uri="{FF2B5EF4-FFF2-40B4-BE49-F238E27FC236}">
                  <a16:creationId xmlns:a16="http://schemas.microsoft.com/office/drawing/2014/main" id="{E02557A2-E206-4EF9-9A40-EEED1669CB78}"/>
                </a:ext>
              </a:extLst>
            </p:cNvPr>
            <p:cNvSpPr/>
            <p:nvPr/>
          </p:nvSpPr>
          <p:spPr>
            <a:xfrm>
              <a:off x="246080" y="1637643"/>
              <a:ext cx="1517606" cy="1210995"/>
            </a:xfrm>
            <a:prstGeom prst="round2DiagRect">
              <a:avLst>
                <a:gd name="adj1" fmla="val 3713"/>
                <a:gd name="adj2" fmla="val 0"/>
              </a:avLst>
            </a:prstGeom>
            <a:noFill/>
            <a:ln w="190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432000" rtlCol="0" anchor="t" anchorCtr="0"/>
            <a:lstStyle/>
            <a:p>
              <a:pPr algn="ctr"/>
              <a:r>
                <a:rPr lang="hu-HU" sz="14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Az állami </a:t>
              </a:r>
              <a:r>
                <a:rPr lang="hu-HU" sz="14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kamattámogatás </a:t>
              </a:r>
              <a:r>
                <a:rPr lang="hu-HU" sz="14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mértéke a törlesztés </a:t>
              </a:r>
              <a:r>
                <a:rPr lang="hu-HU" sz="1400" b="1" dirty="0">
                  <a:solidFill>
                    <a:srgbClr val="00B05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második 5 évében a kamat 35%-a. </a:t>
              </a:r>
            </a:p>
          </p:txBody>
        </p:sp>
        <p:sp>
          <p:nvSpPr>
            <p:cNvPr id="21" name="Rettangolo con angoli arrotondati in diagonale 102">
              <a:extLst>
                <a:ext uri="{FF2B5EF4-FFF2-40B4-BE49-F238E27FC236}">
                  <a16:creationId xmlns:a16="http://schemas.microsoft.com/office/drawing/2014/main" id="{3F12D0F0-396C-4ABF-9094-BFC84A2A6850}"/>
                </a:ext>
              </a:extLst>
            </p:cNvPr>
            <p:cNvSpPr/>
            <p:nvPr/>
          </p:nvSpPr>
          <p:spPr>
            <a:xfrm>
              <a:off x="251520" y="1637643"/>
              <a:ext cx="1512168" cy="254299"/>
            </a:xfrm>
            <a:prstGeom prst="round2DiagRect">
              <a:avLst/>
            </a:prstGeom>
            <a:solidFill>
              <a:schemeClr val="tx2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rtlCol="0" anchor="ctr">
              <a:noAutofit/>
            </a:bodyPr>
            <a:lstStyle/>
            <a:p>
              <a:pPr algn="ctr" defTabSz="914400"/>
              <a:r>
                <a:rPr lang="hu-HU" sz="1400" b="1" dirty="0">
                  <a:solidFill>
                    <a:schemeClr val="bg1"/>
                  </a:solidFill>
                  <a:latin typeface="UniCredit (Body)"/>
                </a:rPr>
                <a:t>Második 5 évben</a:t>
              </a:r>
              <a:endParaRPr lang="it-IT" sz="1400" b="1" dirty="0">
                <a:solidFill>
                  <a:schemeClr val="bg1"/>
                </a:solidFill>
                <a:latin typeface="UniCredit (Body)"/>
              </a:endParaRPr>
            </a:p>
          </p:txBody>
        </p:sp>
      </p:grpSp>
      <p:sp>
        <p:nvSpPr>
          <p:cNvPr id="22" name="Rettangolo con angoli arrotondati in diagonale 102">
            <a:extLst>
              <a:ext uri="{FF2B5EF4-FFF2-40B4-BE49-F238E27FC236}">
                <a16:creationId xmlns:a16="http://schemas.microsoft.com/office/drawing/2014/main" id="{17BC9A3B-1CE4-4C87-A9E0-18A8692FC601}"/>
              </a:ext>
            </a:extLst>
          </p:cNvPr>
          <p:cNvSpPr/>
          <p:nvPr/>
        </p:nvSpPr>
        <p:spPr>
          <a:xfrm>
            <a:off x="4695905" y="885427"/>
            <a:ext cx="3566873" cy="360040"/>
          </a:xfrm>
          <a:prstGeom prst="round2DiagRect">
            <a:avLst/>
          </a:prstGeom>
          <a:solidFill>
            <a:srgbClr val="E2001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 defTabSz="914400">
              <a:lnSpc>
                <a:spcPct val="90000"/>
              </a:lnSpc>
              <a:buClr>
                <a:srgbClr val="E2001A"/>
              </a:buClr>
              <a:buSzPct val="150000"/>
            </a:pPr>
            <a:r>
              <a:rPr lang="hu-HU" sz="1400" b="1" dirty="0">
                <a:solidFill>
                  <a:srgbClr val="FFFFFF"/>
                </a:solidFill>
                <a:latin typeface="UniCredit (Body)"/>
              </a:rPr>
              <a:t>Mi alapján kapunk kamattámogatást?</a:t>
            </a:r>
            <a:endParaRPr lang="it-IT" sz="1400" b="1" dirty="0">
              <a:solidFill>
                <a:srgbClr val="FFFFFF"/>
              </a:solidFill>
              <a:latin typeface="UniCredit (Body)"/>
            </a:endParaRPr>
          </a:p>
        </p:txBody>
      </p:sp>
      <p:sp>
        <p:nvSpPr>
          <p:cNvPr id="25" name="Rettangolo con angoli arrotondati in diagonale 102">
            <a:extLst>
              <a:ext uri="{FF2B5EF4-FFF2-40B4-BE49-F238E27FC236}">
                <a16:creationId xmlns:a16="http://schemas.microsoft.com/office/drawing/2014/main" id="{6B628931-117D-4704-964D-43230FB603E8}"/>
              </a:ext>
            </a:extLst>
          </p:cNvPr>
          <p:cNvSpPr/>
          <p:nvPr/>
        </p:nvSpPr>
        <p:spPr>
          <a:xfrm>
            <a:off x="4695905" y="1325616"/>
            <a:ext cx="3566873" cy="2089272"/>
          </a:xfrm>
          <a:prstGeom prst="round2DiagRect">
            <a:avLst>
              <a:gd name="adj1" fmla="val 8313"/>
              <a:gd name="adj2" fmla="val 0"/>
            </a:avLst>
          </a:prstGeom>
          <a:solidFill>
            <a:srgbClr val="E5E5E5"/>
          </a:solidFill>
          <a:ln w="12700" cap="flat" cmpd="sng" algn="ctr">
            <a:noFill/>
            <a:prstDash val="solid"/>
          </a:ln>
          <a:effectLst/>
        </p:spPr>
        <p:txBody>
          <a:bodyPr lIns="216000" tIns="46800" rtlCol="0" anchor="ctr"/>
          <a:lstStyle/>
          <a:p>
            <a:pPr marL="285750" indent="-285750" algn="l" defTabSz="648352" hangingPunct="1">
              <a:buFont typeface="Courier New" panose="02070309020205020404" pitchFamily="49" charset="0"/>
              <a:buChar char="o"/>
            </a:pPr>
            <a:r>
              <a:rPr lang="hu-HU" sz="1300" b="1" dirty="0"/>
              <a:t>Kamattámogatás akkor vehető igénybe</a:t>
            </a:r>
            <a:r>
              <a:rPr lang="hu-HU" sz="1300" dirty="0"/>
              <a:t>, ha a Társasház, Lakásszövetkezet kormány rendeletben meghatározott </a:t>
            </a:r>
            <a:r>
              <a:rPr lang="hu-HU" sz="1300" b="1" dirty="0"/>
              <a:t>felújítási alapot képez</a:t>
            </a:r>
            <a:endParaRPr lang="hu-HU" sz="1300" dirty="0"/>
          </a:p>
          <a:p>
            <a:pPr marL="285750" indent="-285750" algn="l" defTabSz="648352" hangingPunct="1">
              <a:buFont typeface="Courier New" panose="02070309020205020404" pitchFamily="49" charset="0"/>
              <a:buChar char="o"/>
            </a:pPr>
            <a:r>
              <a:rPr lang="hu-HU" sz="1300" dirty="0"/>
              <a:t>A képzés megkezdésének időpontjától számított </a:t>
            </a:r>
            <a:r>
              <a:rPr lang="hu-HU" sz="1300" b="1" dirty="0"/>
              <a:t>folyamatos </a:t>
            </a:r>
            <a:r>
              <a:rPr lang="hu-HU" sz="1300" dirty="0"/>
              <a:t>és </a:t>
            </a:r>
            <a:r>
              <a:rPr lang="hu-HU" sz="1300" b="1" dirty="0"/>
              <a:t>előírt mértékű </a:t>
            </a:r>
            <a:r>
              <a:rPr lang="hu-HU" sz="1300" dirty="0"/>
              <a:t>teljesítése mellett már </a:t>
            </a:r>
            <a:r>
              <a:rPr lang="hu-HU" sz="1300" b="1" dirty="0"/>
              <a:t>2 év eltelt</a:t>
            </a:r>
            <a:r>
              <a:rPr lang="hu-HU" sz="1300" dirty="0"/>
              <a:t>. (2011.12.14-i változás)</a:t>
            </a:r>
          </a:p>
          <a:p>
            <a:pPr marL="285750" indent="-285750" algn="l" defTabSz="648352" hangingPunct="1">
              <a:buFont typeface="Courier New" panose="02070309020205020404" pitchFamily="49" charset="0"/>
              <a:buChar char="o"/>
            </a:pPr>
            <a:r>
              <a:rPr lang="hu-HU" sz="1300" dirty="0"/>
              <a:t>A felújítási alap összegét ügyfél köteles </a:t>
            </a:r>
            <a:r>
              <a:rPr lang="hu-HU" sz="1300" b="1" dirty="0"/>
              <a:t>elkülönített számlán kezelni</a:t>
            </a:r>
            <a:endParaRPr lang="hu-HU" sz="1300" dirty="0"/>
          </a:p>
        </p:txBody>
      </p:sp>
    </p:spTree>
    <p:extLst>
      <p:ext uri="{BB962C8B-B14F-4D97-AF65-F5344CB8AC3E}">
        <p14:creationId xmlns:p14="http://schemas.microsoft.com/office/powerpoint/2010/main" val="732152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>
            <a:extLst>
              <a:ext uri="{FF2B5EF4-FFF2-40B4-BE49-F238E27FC236}">
                <a16:creationId xmlns:a16="http://schemas.microsoft.com/office/drawing/2014/main" id="{432CDADB-8D47-4D51-AC84-E04F82192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159" y="220581"/>
            <a:ext cx="8280813" cy="303453"/>
          </a:xfrm>
        </p:spPr>
        <p:txBody>
          <a:bodyPr/>
          <a:lstStyle/>
          <a:p>
            <a:r>
              <a:rPr lang="hu-HU" dirty="0"/>
              <a:t>Milyen lépésekből áll a hitelezési folyamat?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FA53ABE3-6413-4DE5-AC60-BBE1B82080AE}"/>
              </a:ext>
            </a:extLst>
          </p:cNvPr>
          <p:cNvSpPr txBox="1">
            <a:spLocks/>
          </p:cNvSpPr>
          <p:nvPr/>
        </p:nvSpPr>
        <p:spPr>
          <a:xfrm>
            <a:off x="312275" y="1979724"/>
            <a:ext cx="1543029" cy="2930021"/>
          </a:xfrm>
          <a:prstGeom prst="rect">
            <a:avLst/>
          </a:prstGeom>
          <a:noFill/>
        </p:spPr>
        <p:txBody>
          <a:bodyPr vert="horz" wrap="square" lIns="0" tIns="0" rIns="0" bIns="36564" rtlCol="0" anchor="t" anchorCtr="0">
            <a:spAutoFit/>
          </a:bodyPr>
          <a:lstStyle>
            <a:lvl1pPr marL="0" marR="0" indent="0" algn="l" defTabSz="100550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20000"/>
              <a:buFontTx/>
              <a:buNone/>
              <a:tabLst/>
              <a:defRPr lang="en-GB" sz="1600" b="0" kern="0" baseline="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1pPr>
            <a:lvl2pPr marL="0" marR="0" indent="0" algn="l" defTabSz="1005505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000" b="0" kern="0" baseline="0" dirty="0" smtClean="0">
                <a:solidFill>
                  <a:schemeClr val="tx1"/>
                </a:solidFill>
                <a:latin typeface="Frutiger 45 Light" pitchFamily="34" charset="0"/>
                <a:ea typeface="+mn-ea"/>
                <a:cs typeface="+mn-cs"/>
              </a:defRPr>
            </a:lvl2pPr>
            <a:lvl3pPr marL="180975" marR="0" indent="-180975" algn="l" defTabSz="81606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43725"/>
              </a:buClr>
              <a:buSzPct val="150000"/>
              <a:buFont typeface="Gill Sans MT" panose="020B0502020104020203" pitchFamily="34" charset="0"/>
              <a:buChar char="›"/>
              <a:tabLst/>
              <a:defRPr lang="en-US" sz="1000" kern="0" baseline="0" dirty="0" smtClean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3pPr>
            <a:lvl4pPr marL="457200" marR="0" indent="-228600" algn="l" defTabSz="1005505" rtl="0" eaLnBrk="1" fontAlgn="auto" latinLnBrk="0" hangingPunct="1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chemeClr val="tx1"/>
              </a:buClr>
              <a:buSzPct val="84000"/>
              <a:buFont typeface="Times New Roman" pitchFamily="18" charset="0"/>
              <a:buChar char="–"/>
              <a:tabLst/>
              <a:defRPr lang="en-US" sz="1000" kern="0" baseline="0" dirty="0" smtClean="0">
                <a:solidFill>
                  <a:schemeClr val="tx1"/>
                </a:solidFill>
                <a:latin typeface="Frutiger 45 Light" pitchFamily="34" charset="0"/>
                <a:ea typeface="+mn-ea"/>
                <a:cs typeface="+mn-cs"/>
              </a:defRPr>
            </a:lvl4pPr>
            <a:lvl5pPr marL="692150" marR="0" indent="-234950" algn="l" defTabSz="1005505" rtl="0" eaLnBrk="1" fontAlgn="auto" latinLnBrk="0" hangingPunct="1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chemeClr val="tx1"/>
              </a:buClr>
              <a:buSzPct val="84000"/>
              <a:buFont typeface="Times New Roman" pitchFamily="18" charset="0"/>
              <a:buChar char="–"/>
              <a:tabLst/>
              <a:defRPr lang="en-US" sz="1000" kern="0" baseline="0" dirty="0" smtClean="0">
                <a:solidFill>
                  <a:schemeClr val="tx1"/>
                </a:solidFill>
                <a:latin typeface="Frutiger 45 Light" pitchFamily="34" charset="0"/>
                <a:ea typeface="+mn-ea"/>
                <a:cs typeface="+mn-cs"/>
              </a:defRPr>
            </a:lvl5pPr>
            <a:lvl6pPr marL="692150" marR="0" indent="-234950" algn="l" defTabSz="1005505" rtl="0" eaLnBrk="1" fontAlgn="auto" latinLnBrk="0" hangingPunct="1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chemeClr val="tx1"/>
              </a:buClr>
              <a:buSzPct val="84000"/>
              <a:buFont typeface="Times New Roman" pitchFamily="18" charset="0"/>
              <a:buChar char="–"/>
              <a:tabLst/>
              <a:defRPr lang="en-US" sz="1100" b="0" kern="0" baseline="0" dirty="0" smtClean="0">
                <a:solidFill>
                  <a:schemeClr val="tx1"/>
                </a:solidFill>
                <a:latin typeface="Frutiger 45 Light" pitchFamily="34" charset="0"/>
                <a:ea typeface="+mn-ea"/>
                <a:cs typeface="+mn-cs"/>
              </a:defRPr>
            </a:lvl6pPr>
            <a:lvl7pPr marL="692150" marR="0" indent="-234950" algn="l" defTabSz="1005505" rtl="0" eaLnBrk="1" fontAlgn="auto" latinLnBrk="0" hangingPunct="1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chemeClr val="tx1"/>
              </a:buClr>
              <a:buSzPct val="84000"/>
              <a:buFont typeface="Times New Roman" pitchFamily="18" charset="0"/>
              <a:buChar char="–"/>
              <a:tabLst/>
              <a:defRPr lang="en-US" sz="1100" kern="0" baseline="0" dirty="0" smtClean="0">
                <a:solidFill>
                  <a:schemeClr val="tx1"/>
                </a:solidFill>
                <a:latin typeface="Frutiger 45 Light" pitchFamily="34" charset="0"/>
                <a:ea typeface="+mn-ea"/>
                <a:cs typeface="+mn-cs"/>
              </a:defRPr>
            </a:lvl7pPr>
            <a:lvl8pPr marL="692150" marR="0" indent="-234950" algn="l" defTabSz="1005505" rtl="0" eaLnBrk="1" fontAlgn="auto" latinLnBrk="0" hangingPunct="1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chemeClr val="tx1"/>
              </a:buClr>
              <a:buSzPct val="84000"/>
              <a:buFont typeface="Times New Roman" pitchFamily="18" charset="0"/>
              <a:buChar char="–"/>
              <a:tabLst/>
              <a:defRPr lang="en-US" sz="1100" kern="0" baseline="0" dirty="0" smtClean="0">
                <a:solidFill>
                  <a:schemeClr val="tx1"/>
                </a:solidFill>
                <a:latin typeface="Frutiger 45 Light" pitchFamily="34" charset="0"/>
                <a:ea typeface="+mn-ea"/>
                <a:cs typeface="+mn-cs"/>
              </a:defRPr>
            </a:lvl8pPr>
            <a:lvl9pPr marL="692150" marR="0" indent="-234950" algn="l" defTabSz="1005505" rtl="0" eaLnBrk="1" fontAlgn="auto" latinLnBrk="0" hangingPunct="1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chemeClr val="tx1"/>
              </a:buClr>
              <a:buSzPct val="84000"/>
              <a:buFont typeface="Times New Roman" pitchFamily="18" charset="0"/>
              <a:buChar char="–"/>
              <a:tabLst/>
              <a:defRPr lang="en-US" sz="1100" kern="0" baseline="0" dirty="0" smtClean="0">
                <a:solidFill>
                  <a:schemeClr val="tx1"/>
                </a:solidFill>
                <a:latin typeface="Frutiger 45 Light" pitchFamily="34" charset="0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400" dirty="0">
                <a:latin typeface="UniCredit (Body)"/>
              </a:rPr>
              <a:t>Hitelkérelem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400" dirty="0">
                <a:latin typeface="UniCredit (Body)"/>
              </a:rPr>
              <a:t>Dokumentum lista, segédletek</a:t>
            </a:r>
            <a:r>
              <a:rPr lang="hu-HU" sz="1400" dirty="0"/>
              <a:t> </a:t>
            </a:r>
            <a:r>
              <a:rPr lang="hu-HU" sz="1400" dirty="0">
                <a:latin typeface="UniCredit (Body)"/>
              </a:rPr>
              <a:t>előzetesen átadva az ügyfélnek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400" dirty="0">
                <a:latin typeface="UniCredit (Body)"/>
              </a:rPr>
              <a:t>Közgyűlési jegyzőkönyvek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400" dirty="0">
                <a:latin typeface="UniCredit (Body)"/>
              </a:rPr>
              <a:t>Nyilatkozatok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400" dirty="0">
                <a:latin typeface="UniCredit (Body)"/>
              </a:rPr>
              <a:t>Közgyűlés által elfogadott pénzügyi beszámoló</a:t>
            </a:r>
          </a:p>
        </p:txBody>
      </p:sp>
      <p:sp>
        <p:nvSpPr>
          <p:cNvPr id="18" name="CasellaDiTesto 8">
            <a:extLst>
              <a:ext uri="{FF2B5EF4-FFF2-40B4-BE49-F238E27FC236}">
                <a16:creationId xmlns:a16="http://schemas.microsoft.com/office/drawing/2014/main" id="{5DA5D290-6E81-486C-AE8E-860CFFB003FC}"/>
              </a:ext>
            </a:extLst>
          </p:cNvPr>
          <p:cNvSpPr txBox="1"/>
          <p:nvPr/>
        </p:nvSpPr>
        <p:spPr>
          <a:xfrm>
            <a:off x="320641" y="1279615"/>
            <a:ext cx="202978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marR="0" lvl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Credit (Body)"/>
                <a:ea typeface="+mn-ea"/>
                <a:cs typeface="+mn-cs"/>
              </a:rPr>
              <a:t>HIÁNYTALAN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niCredit (Body)"/>
              <a:ea typeface="+mn-ea"/>
              <a:cs typeface="+mn-cs"/>
            </a:endParaRPr>
          </a:p>
          <a:p>
            <a:pPr marL="268288" marR="0" lvl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Credit (Body)"/>
                <a:ea typeface="+mn-ea"/>
                <a:cs typeface="+mn-cs"/>
              </a:rPr>
              <a:t>Dokumentáció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niCredit (Body)"/>
              <a:ea typeface="+mn-ea"/>
              <a:cs typeface="+mn-cs"/>
            </a:endParaRP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8B84861-85EF-4D63-84A2-61870F1A5357}"/>
              </a:ext>
            </a:extLst>
          </p:cNvPr>
          <p:cNvSpPr txBox="1">
            <a:spLocks/>
          </p:cNvSpPr>
          <p:nvPr/>
        </p:nvSpPr>
        <p:spPr>
          <a:xfrm>
            <a:off x="2358786" y="1967749"/>
            <a:ext cx="1623020" cy="1637359"/>
          </a:xfrm>
          <a:prstGeom prst="rect">
            <a:avLst/>
          </a:prstGeom>
          <a:noFill/>
        </p:spPr>
        <p:txBody>
          <a:bodyPr vert="horz" wrap="square" lIns="0" tIns="0" rIns="0" bIns="36564" rtlCol="0" anchor="t" anchorCtr="0">
            <a:spAutoFit/>
          </a:bodyPr>
          <a:lstStyle>
            <a:lvl1pPr marL="0" marR="0" indent="0" algn="l" defTabSz="100550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20000"/>
              <a:buFontTx/>
              <a:buNone/>
              <a:tabLst/>
              <a:defRPr lang="en-GB" sz="1600" b="0" kern="0" baseline="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1pPr>
            <a:lvl2pPr marL="0" marR="0" indent="0" algn="l" defTabSz="1005505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000" b="0" kern="0" baseline="0" dirty="0" smtClean="0">
                <a:solidFill>
                  <a:schemeClr val="tx1"/>
                </a:solidFill>
                <a:latin typeface="Frutiger 45 Light" pitchFamily="34" charset="0"/>
                <a:ea typeface="+mn-ea"/>
                <a:cs typeface="+mn-cs"/>
              </a:defRPr>
            </a:lvl2pPr>
            <a:lvl3pPr marL="180975" marR="0" indent="-180975" algn="l" defTabSz="81606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43725"/>
              </a:buClr>
              <a:buSzPct val="150000"/>
              <a:buFont typeface="Gill Sans MT" panose="020B0502020104020203" pitchFamily="34" charset="0"/>
              <a:buChar char="›"/>
              <a:tabLst/>
              <a:defRPr lang="en-US" sz="1000" kern="0" baseline="0" dirty="0" smtClean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3pPr>
            <a:lvl4pPr marL="457200" marR="0" indent="-228600" algn="l" defTabSz="1005505" rtl="0" eaLnBrk="1" fontAlgn="auto" latinLnBrk="0" hangingPunct="1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chemeClr val="tx1"/>
              </a:buClr>
              <a:buSzPct val="84000"/>
              <a:buFont typeface="Times New Roman" pitchFamily="18" charset="0"/>
              <a:buChar char="–"/>
              <a:tabLst/>
              <a:defRPr lang="en-US" sz="1000" kern="0" baseline="0" dirty="0" smtClean="0">
                <a:solidFill>
                  <a:schemeClr val="tx1"/>
                </a:solidFill>
                <a:latin typeface="Frutiger 45 Light" pitchFamily="34" charset="0"/>
                <a:ea typeface="+mn-ea"/>
                <a:cs typeface="+mn-cs"/>
              </a:defRPr>
            </a:lvl4pPr>
            <a:lvl5pPr marL="692150" marR="0" indent="-234950" algn="l" defTabSz="1005505" rtl="0" eaLnBrk="1" fontAlgn="auto" latinLnBrk="0" hangingPunct="1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chemeClr val="tx1"/>
              </a:buClr>
              <a:buSzPct val="84000"/>
              <a:buFont typeface="Times New Roman" pitchFamily="18" charset="0"/>
              <a:buChar char="–"/>
              <a:tabLst/>
              <a:defRPr lang="en-US" sz="1000" kern="0" baseline="0" dirty="0" smtClean="0">
                <a:solidFill>
                  <a:schemeClr val="tx1"/>
                </a:solidFill>
                <a:latin typeface="Frutiger 45 Light" pitchFamily="34" charset="0"/>
                <a:ea typeface="+mn-ea"/>
                <a:cs typeface="+mn-cs"/>
              </a:defRPr>
            </a:lvl5pPr>
            <a:lvl6pPr marL="692150" marR="0" indent="-234950" algn="l" defTabSz="1005505" rtl="0" eaLnBrk="1" fontAlgn="auto" latinLnBrk="0" hangingPunct="1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chemeClr val="tx1"/>
              </a:buClr>
              <a:buSzPct val="84000"/>
              <a:buFont typeface="Times New Roman" pitchFamily="18" charset="0"/>
              <a:buChar char="–"/>
              <a:tabLst/>
              <a:defRPr lang="en-US" sz="1100" b="0" kern="0" baseline="0" dirty="0" smtClean="0">
                <a:solidFill>
                  <a:schemeClr val="tx1"/>
                </a:solidFill>
                <a:latin typeface="Frutiger 45 Light" pitchFamily="34" charset="0"/>
                <a:ea typeface="+mn-ea"/>
                <a:cs typeface="+mn-cs"/>
              </a:defRPr>
            </a:lvl6pPr>
            <a:lvl7pPr marL="692150" marR="0" indent="-234950" algn="l" defTabSz="1005505" rtl="0" eaLnBrk="1" fontAlgn="auto" latinLnBrk="0" hangingPunct="1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chemeClr val="tx1"/>
              </a:buClr>
              <a:buSzPct val="84000"/>
              <a:buFont typeface="Times New Roman" pitchFamily="18" charset="0"/>
              <a:buChar char="–"/>
              <a:tabLst/>
              <a:defRPr lang="en-US" sz="1100" kern="0" baseline="0" dirty="0" smtClean="0">
                <a:solidFill>
                  <a:schemeClr val="tx1"/>
                </a:solidFill>
                <a:latin typeface="Frutiger 45 Light" pitchFamily="34" charset="0"/>
                <a:ea typeface="+mn-ea"/>
                <a:cs typeface="+mn-cs"/>
              </a:defRPr>
            </a:lvl7pPr>
            <a:lvl8pPr marL="692150" marR="0" indent="-234950" algn="l" defTabSz="1005505" rtl="0" eaLnBrk="1" fontAlgn="auto" latinLnBrk="0" hangingPunct="1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chemeClr val="tx1"/>
              </a:buClr>
              <a:buSzPct val="84000"/>
              <a:buFont typeface="Times New Roman" pitchFamily="18" charset="0"/>
              <a:buChar char="–"/>
              <a:tabLst/>
              <a:defRPr lang="en-US" sz="1100" kern="0" baseline="0" dirty="0" smtClean="0">
                <a:solidFill>
                  <a:schemeClr val="tx1"/>
                </a:solidFill>
                <a:latin typeface="Frutiger 45 Light" pitchFamily="34" charset="0"/>
                <a:ea typeface="+mn-ea"/>
                <a:cs typeface="+mn-cs"/>
              </a:defRPr>
            </a:lvl8pPr>
            <a:lvl9pPr marL="692150" marR="0" indent="-234950" algn="l" defTabSz="1005505" rtl="0" eaLnBrk="1" fontAlgn="auto" latinLnBrk="0" hangingPunct="1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chemeClr val="tx1"/>
              </a:buClr>
              <a:buSzPct val="84000"/>
              <a:buFont typeface="Times New Roman" pitchFamily="18" charset="0"/>
              <a:buChar char="–"/>
              <a:tabLst/>
              <a:defRPr lang="en-US" sz="1100" kern="0" baseline="0" dirty="0" smtClean="0">
                <a:solidFill>
                  <a:schemeClr val="tx1"/>
                </a:solidFill>
                <a:latin typeface="Frutiger 45 Light" pitchFamily="34" charset="0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400" dirty="0">
                <a:latin typeface="UniCredit (Body)"/>
              </a:rPr>
              <a:t>Vállalkozói ajánlat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400" dirty="0">
                <a:latin typeface="UniCredit (Body)"/>
              </a:rPr>
              <a:t>Hiteligény rögzítése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400" dirty="0">
                <a:latin typeface="UniCredit (Body)"/>
              </a:rPr>
              <a:t>Felmerült kérdések egyeztetése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400" dirty="0">
                <a:latin typeface="UniCredit (Body)"/>
              </a:rPr>
              <a:t>Hitelbírálat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400" dirty="0">
                <a:latin typeface="UniCredit (Body)"/>
              </a:rPr>
              <a:t>Hiteldöntés</a:t>
            </a:r>
            <a:endParaRPr lang="en-GB" sz="1400" dirty="0">
              <a:latin typeface="UniCredit (Body)"/>
            </a:endParaRPr>
          </a:p>
        </p:txBody>
      </p:sp>
      <p:sp>
        <p:nvSpPr>
          <p:cNvPr id="20" name="CasellaDiTesto 8">
            <a:extLst>
              <a:ext uri="{FF2B5EF4-FFF2-40B4-BE49-F238E27FC236}">
                <a16:creationId xmlns:a16="http://schemas.microsoft.com/office/drawing/2014/main" id="{D8FAB38D-0846-486E-8025-2BBDDFD7C87B}"/>
              </a:ext>
            </a:extLst>
          </p:cNvPr>
          <p:cNvSpPr txBox="1"/>
          <p:nvPr/>
        </p:nvSpPr>
        <p:spPr>
          <a:xfrm>
            <a:off x="2358786" y="1267640"/>
            <a:ext cx="2029780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marR="0" lvl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Credit (Body)"/>
                <a:ea typeface="+mn-ea"/>
                <a:cs typeface="+mn-cs"/>
              </a:rPr>
              <a:t>Hitelbírálat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niCredit (Body)"/>
              <a:ea typeface="+mn-ea"/>
              <a:cs typeface="+mn-cs"/>
            </a:endParaRPr>
          </a:p>
          <a:p>
            <a:pPr marL="268288" marR="0" lvl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Credit (Body)"/>
                <a:ea typeface="+mn-ea"/>
                <a:cs typeface="+mn-cs"/>
              </a:rPr>
              <a:t>Előterjesztés, döntés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niCredit (Body)"/>
              <a:ea typeface="+mn-ea"/>
              <a:cs typeface="+mn-cs"/>
            </a:endParaRP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A9AFF196-0A5C-48F9-9C5B-4AFD1E6704DC}"/>
              </a:ext>
            </a:extLst>
          </p:cNvPr>
          <p:cNvSpPr txBox="1">
            <a:spLocks/>
          </p:cNvSpPr>
          <p:nvPr/>
        </p:nvSpPr>
        <p:spPr>
          <a:xfrm>
            <a:off x="4485287" y="1969379"/>
            <a:ext cx="1974162" cy="2206746"/>
          </a:xfrm>
          <a:prstGeom prst="rect">
            <a:avLst/>
          </a:prstGeom>
          <a:noFill/>
        </p:spPr>
        <p:txBody>
          <a:bodyPr vert="horz" wrap="square" lIns="0" tIns="0" rIns="0" bIns="36564" rtlCol="0" anchor="t" anchorCtr="0">
            <a:spAutoFit/>
          </a:bodyPr>
          <a:lstStyle>
            <a:lvl1pPr marL="0" marR="0" indent="0" algn="l" defTabSz="100550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20000"/>
              <a:buFontTx/>
              <a:buNone/>
              <a:tabLst/>
              <a:defRPr lang="en-GB" sz="1600" b="0" kern="0" baseline="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1pPr>
            <a:lvl2pPr marL="0" marR="0" indent="0" algn="l" defTabSz="1005505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000" b="0" kern="0" baseline="0" dirty="0" smtClean="0">
                <a:solidFill>
                  <a:schemeClr val="tx1"/>
                </a:solidFill>
                <a:latin typeface="Frutiger 45 Light" pitchFamily="34" charset="0"/>
                <a:ea typeface="+mn-ea"/>
                <a:cs typeface="+mn-cs"/>
              </a:defRPr>
            </a:lvl2pPr>
            <a:lvl3pPr marL="180975" marR="0" indent="-180975" algn="l" defTabSz="81606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43725"/>
              </a:buClr>
              <a:buSzPct val="150000"/>
              <a:buFont typeface="Gill Sans MT" panose="020B0502020104020203" pitchFamily="34" charset="0"/>
              <a:buChar char="›"/>
              <a:tabLst/>
              <a:defRPr lang="en-US" sz="1000" kern="0" baseline="0" dirty="0" smtClean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3pPr>
            <a:lvl4pPr marL="457200" marR="0" indent="-228600" algn="l" defTabSz="1005505" rtl="0" eaLnBrk="1" fontAlgn="auto" latinLnBrk="0" hangingPunct="1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chemeClr val="tx1"/>
              </a:buClr>
              <a:buSzPct val="84000"/>
              <a:buFont typeface="Times New Roman" pitchFamily="18" charset="0"/>
              <a:buChar char="–"/>
              <a:tabLst/>
              <a:defRPr lang="en-US" sz="1000" kern="0" baseline="0" dirty="0" smtClean="0">
                <a:solidFill>
                  <a:schemeClr val="tx1"/>
                </a:solidFill>
                <a:latin typeface="Frutiger 45 Light" pitchFamily="34" charset="0"/>
                <a:ea typeface="+mn-ea"/>
                <a:cs typeface="+mn-cs"/>
              </a:defRPr>
            </a:lvl4pPr>
            <a:lvl5pPr marL="692150" marR="0" indent="-234950" algn="l" defTabSz="1005505" rtl="0" eaLnBrk="1" fontAlgn="auto" latinLnBrk="0" hangingPunct="1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chemeClr val="tx1"/>
              </a:buClr>
              <a:buSzPct val="84000"/>
              <a:buFont typeface="Times New Roman" pitchFamily="18" charset="0"/>
              <a:buChar char="–"/>
              <a:tabLst/>
              <a:defRPr lang="en-US" sz="1000" kern="0" baseline="0" dirty="0" smtClean="0">
                <a:solidFill>
                  <a:schemeClr val="tx1"/>
                </a:solidFill>
                <a:latin typeface="Frutiger 45 Light" pitchFamily="34" charset="0"/>
                <a:ea typeface="+mn-ea"/>
                <a:cs typeface="+mn-cs"/>
              </a:defRPr>
            </a:lvl5pPr>
            <a:lvl6pPr marL="692150" marR="0" indent="-234950" algn="l" defTabSz="1005505" rtl="0" eaLnBrk="1" fontAlgn="auto" latinLnBrk="0" hangingPunct="1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chemeClr val="tx1"/>
              </a:buClr>
              <a:buSzPct val="84000"/>
              <a:buFont typeface="Times New Roman" pitchFamily="18" charset="0"/>
              <a:buChar char="–"/>
              <a:tabLst/>
              <a:defRPr lang="en-US" sz="1100" b="0" kern="0" baseline="0" dirty="0" smtClean="0">
                <a:solidFill>
                  <a:schemeClr val="tx1"/>
                </a:solidFill>
                <a:latin typeface="Frutiger 45 Light" pitchFamily="34" charset="0"/>
                <a:ea typeface="+mn-ea"/>
                <a:cs typeface="+mn-cs"/>
              </a:defRPr>
            </a:lvl6pPr>
            <a:lvl7pPr marL="692150" marR="0" indent="-234950" algn="l" defTabSz="1005505" rtl="0" eaLnBrk="1" fontAlgn="auto" latinLnBrk="0" hangingPunct="1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chemeClr val="tx1"/>
              </a:buClr>
              <a:buSzPct val="84000"/>
              <a:buFont typeface="Times New Roman" pitchFamily="18" charset="0"/>
              <a:buChar char="–"/>
              <a:tabLst/>
              <a:defRPr lang="en-US" sz="1100" kern="0" baseline="0" dirty="0" smtClean="0">
                <a:solidFill>
                  <a:schemeClr val="tx1"/>
                </a:solidFill>
                <a:latin typeface="Frutiger 45 Light" pitchFamily="34" charset="0"/>
                <a:ea typeface="+mn-ea"/>
                <a:cs typeface="+mn-cs"/>
              </a:defRPr>
            </a:lvl7pPr>
            <a:lvl8pPr marL="692150" marR="0" indent="-234950" algn="l" defTabSz="1005505" rtl="0" eaLnBrk="1" fontAlgn="auto" latinLnBrk="0" hangingPunct="1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chemeClr val="tx1"/>
              </a:buClr>
              <a:buSzPct val="84000"/>
              <a:buFont typeface="Times New Roman" pitchFamily="18" charset="0"/>
              <a:buChar char="–"/>
              <a:tabLst/>
              <a:defRPr lang="en-US" sz="1100" kern="0" baseline="0" dirty="0" smtClean="0">
                <a:solidFill>
                  <a:schemeClr val="tx1"/>
                </a:solidFill>
                <a:latin typeface="Frutiger 45 Light" pitchFamily="34" charset="0"/>
                <a:ea typeface="+mn-ea"/>
                <a:cs typeface="+mn-cs"/>
              </a:defRPr>
            </a:lvl8pPr>
            <a:lvl9pPr marL="692150" marR="0" indent="-234950" algn="l" defTabSz="1005505" rtl="0" eaLnBrk="1" fontAlgn="auto" latinLnBrk="0" hangingPunct="1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chemeClr val="tx1"/>
              </a:buClr>
              <a:buSzPct val="84000"/>
              <a:buFont typeface="Times New Roman" pitchFamily="18" charset="0"/>
              <a:buChar char="–"/>
              <a:tabLst/>
              <a:defRPr lang="en-US" sz="1100" kern="0" baseline="0" dirty="0" smtClean="0">
                <a:solidFill>
                  <a:schemeClr val="tx1"/>
                </a:solidFill>
                <a:latin typeface="Frutiger 45 Light" pitchFamily="34" charset="0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400" dirty="0">
                <a:latin typeface="UniCredit (Body)"/>
              </a:rPr>
              <a:t>A hiteldöntéshez kapcsolódó feltételek egyeztetése  (vállalkozói szerződés)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400" dirty="0">
                <a:latin typeface="UniCredit (Body)"/>
              </a:rPr>
              <a:t>Szerződés készítése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400" dirty="0">
                <a:latin typeface="UniCredit (Body)"/>
              </a:rPr>
              <a:t>Közjegyzői okirat (amennyiben szükséges)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400" dirty="0">
                <a:latin typeface="UniCredit (Body)"/>
              </a:rPr>
              <a:t>Folyósítási dokumentáció egyeztetése</a:t>
            </a:r>
            <a:endParaRPr lang="en-GB" sz="1400" dirty="0">
              <a:latin typeface="UniCredit (Body)"/>
            </a:endParaRPr>
          </a:p>
        </p:txBody>
      </p:sp>
      <p:sp>
        <p:nvSpPr>
          <p:cNvPr id="22" name="CasellaDiTesto 8">
            <a:extLst>
              <a:ext uri="{FF2B5EF4-FFF2-40B4-BE49-F238E27FC236}">
                <a16:creationId xmlns:a16="http://schemas.microsoft.com/office/drawing/2014/main" id="{677BDB8D-BAFA-4F0A-8974-54636F9FB533}"/>
              </a:ext>
            </a:extLst>
          </p:cNvPr>
          <p:cNvSpPr txBox="1"/>
          <p:nvPr/>
        </p:nvSpPr>
        <p:spPr>
          <a:xfrm>
            <a:off x="4429669" y="1273011"/>
            <a:ext cx="2029780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marR="0" lvl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Credit (Body)"/>
                <a:ea typeface="+mn-ea"/>
                <a:cs typeface="+mn-cs"/>
              </a:rPr>
              <a:t>Szerződéskötés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niCredit (Body)"/>
              <a:ea typeface="+mn-ea"/>
              <a:cs typeface="+mn-cs"/>
            </a:endParaRPr>
          </a:p>
          <a:p>
            <a:pPr marL="268288" marR="0" lvl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Credit (Body)"/>
                <a:ea typeface="+mn-ea"/>
                <a:cs typeface="+mn-cs"/>
              </a:rPr>
              <a:t>Feltételek egyeztetése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niCredit (Body)"/>
              <a:ea typeface="+mn-ea"/>
              <a:cs typeface="+mn-cs"/>
            </a:endParaRP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99873A71-410E-43B6-B7DD-4B4ABC5AB4D1}"/>
              </a:ext>
            </a:extLst>
          </p:cNvPr>
          <p:cNvSpPr txBox="1">
            <a:spLocks/>
          </p:cNvSpPr>
          <p:nvPr/>
        </p:nvSpPr>
        <p:spPr>
          <a:xfrm>
            <a:off x="6671673" y="1970392"/>
            <a:ext cx="2029779" cy="1914358"/>
          </a:xfrm>
          <a:prstGeom prst="rect">
            <a:avLst/>
          </a:prstGeom>
          <a:noFill/>
        </p:spPr>
        <p:txBody>
          <a:bodyPr vert="horz" wrap="square" lIns="0" tIns="0" rIns="0" bIns="36564" rtlCol="0" anchor="t" anchorCtr="0">
            <a:spAutoFit/>
          </a:bodyPr>
          <a:lstStyle>
            <a:lvl1pPr marL="0" marR="0" indent="0" algn="l" defTabSz="100550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20000"/>
              <a:buFontTx/>
              <a:buNone/>
              <a:tabLst/>
              <a:defRPr lang="en-GB" sz="1600" b="0" kern="0" baseline="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1pPr>
            <a:lvl2pPr marL="0" marR="0" indent="0" algn="l" defTabSz="1005505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000" b="0" kern="0" baseline="0" dirty="0" smtClean="0">
                <a:solidFill>
                  <a:schemeClr val="tx1"/>
                </a:solidFill>
                <a:latin typeface="Frutiger 45 Light" pitchFamily="34" charset="0"/>
                <a:ea typeface="+mn-ea"/>
                <a:cs typeface="+mn-cs"/>
              </a:defRPr>
            </a:lvl2pPr>
            <a:lvl3pPr marL="180975" marR="0" indent="-180975" algn="l" defTabSz="81606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43725"/>
              </a:buClr>
              <a:buSzPct val="150000"/>
              <a:buFont typeface="Gill Sans MT" panose="020B0502020104020203" pitchFamily="34" charset="0"/>
              <a:buChar char="›"/>
              <a:tabLst/>
              <a:defRPr lang="en-US" sz="1000" kern="0" baseline="0" dirty="0" smtClean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3pPr>
            <a:lvl4pPr marL="457200" marR="0" indent="-228600" algn="l" defTabSz="1005505" rtl="0" eaLnBrk="1" fontAlgn="auto" latinLnBrk="0" hangingPunct="1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chemeClr val="tx1"/>
              </a:buClr>
              <a:buSzPct val="84000"/>
              <a:buFont typeface="Times New Roman" pitchFamily="18" charset="0"/>
              <a:buChar char="–"/>
              <a:tabLst/>
              <a:defRPr lang="en-US" sz="1000" kern="0" baseline="0" dirty="0" smtClean="0">
                <a:solidFill>
                  <a:schemeClr val="tx1"/>
                </a:solidFill>
                <a:latin typeface="Frutiger 45 Light" pitchFamily="34" charset="0"/>
                <a:ea typeface="+mn-ea"/>
                <a:cs typeface="+mn-cs"/>
              </a:defRPr>
            </a:lvl4pPr>
            <a:lvl5pPr marL="692150" marR="0" indent="-234950" algn="l" defTabSz="1005505" rtl="0" eaLnBrk="1" fontAlgn="auto" latinLnBrk="0" hangingPunct="1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chemeClr val="tx1"/>
              </a:buClr>
              <a:buSzPct val="84000"/>
              <a:buFont typeface="Times New Roman" pitchFamily="18" charset="0"/>
              <a:buChar char="–"/>
              <a:tabLst/>
              <a:defRPr lang="en-US" sz="1000" kern="0" baseline="0" dirty="0" smtClean="0">
                <a:solidFill>
                  <a:schemeClr val="tx1"/>
                </a:solidFill>
                <a:latin typeface="Frutiger 45 Light" pitchFamily="34" charset="0"/>
                <a:ea typeface="+mn-ea"/>
                <a:cs typeface="+mn-cs"/>
              </a:defRPr>
            </a:lvl5pPr>
            <a:lvl6pPr marL="692150" marR="0" indent="-234950" algn="l" defTabSz="1005505" rtl="0" eaLnBrk="1" fontAlgn="auto" latinLnBrk="0" hangingPunct="1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chemeClr val="tx1"/>
              </a:buClr>
              <a:buSzPct val="84000"/>
              <a:buFont typeface="Times New Roman" pitchFamily="18" charset="0"/>
              <a:buChar char="–"/>
              <a:tabLst/>
              <a:defRPr lang="en-US" sz="1100" b="0" kern="0" baseline="0" dirty="0" smtClean="0">
                <a:solidFill>
                  <a:schemeClr val="tx1"/>
                </a:solidFill>
                <a:latin typeface="Frutiger 45 Light" pitchFamily="34" charset="0"/>
                <a:ea typeface="+mn-ea"/>
                <a:cs typeface="+mn-cs"/>
              </a:defRPr>
            </a:lvl6pPr>
            <a:lvl7pPr marL="692150" marR="0" indent="-234950" algn="l" defTabSz="1005505" rtl="0" eaLnBrk="1" fontAlgn="auto" latinLnBrk="0" hangingPunct="1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chemeClr val="tx1"/>
              </a:buClr>
              <a:buSzPct val="84000"/>
              <a:buFont typeface="Times New Roman" pitchFamily="18" charset="0"/>
              <a:buChar char="–"/>
              <a:tabLst/>
              <a:defRPr lang="en-US" sz="1100" kern="0" baseline="0" dirty="0" smtClean="0">
                <a:solidFill>
                  <a:schemeClr val="tx1"/>
                </a:solidFill>
                <a:latin typeface="Frutiger 45 Light" pitchFamily="34" charset="0"/>
                <a:ea typeface="+mn-ea"/>
                <a:cs typeface="+mn-cs"/>
              </a:defRPr>
            </a:lvl7pPr>
            <a:lvl8pPr marL="692150" marR="0" indent="-234950" algn="l" defTabSz="1005505" rtl="0" eaLnBrk="1" fontAlgn="auto" latinLnBrk="0" hangingPunct="1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chemeClr val="tx1"/>
              </a:buClr>
              <a:buSzPct val="84000"/>
              <a:buFont typeface="Times New Roman" pitchFamily="18" charset="0"/>
              <a:buChar char="–"/>
              <a:tabLst/>
              <a:defRPr lang="en-US" sz="1100" kern="0" baseline="0" dirty="0" smtClean="0">
                <a:solidFill>
                  <a:schemeClr val="tx1"/>
                </a:solidFill>
                <a:latin typeface="Frutiger 45 Light" pitchFamily="34" charset="0"/>
                <a:ea typeface="+mn-ea"/>
                <a:cs typeface="+mn-cs"/>
              </a:defRPr>
            </a:lvl8pPr>
            <a:lvl9pPr marL="692150" marR="0" indent="-234950" algn="l" defTabSz="1005505" rtl="0" eaLnBrk="1" fontAlgn="auto" latinLnBrk="0" hangingPunct="1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chemeClr val="tx1"/>
              </a:buClr>
              <a:buSzPct val="84000"/>
              <a:buFont typeface="Times New Roman" pitchFamily="18" charset="0"/>
              <a:buChar char="–"/>
              <a:tabLst/>
              <a:defRPr lang="en-US" sz="1100" kern="0" baseline="0" dirty="0" smtClean="0">
                <a:solidFill>
                  <a:schemeClr val="tx1"/>
                </a:solidFill>
                <a:latin typeface="Frutiger 45 Light" pitchFamily="34" charset="0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400" dirty="0">
                <a:latin typeface="UniCredit (Body)"/>
              </a:rPr>
              <a:t>A hitelszerződésben szereplő folyósítási feltételek maradéktalan teljesülése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400" dirty="0">
                <a:latin typeface="UniCredit (Body)"/>
              </a:rPr>
              <a:t>Önerő igazolás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400" dirty="0">
                <a:latin typeface="UniCredit (Body)"/>
              </a:rPr>
              <a:t>Beruházáshoz kapcsolódó számlák, teljesítésigazolások</a:t>
            </a:r>
          </a:p>
        </p:txBody>
      </p:sp>
      <p:sp>
        <p:nvSpPr>
          <p:cNvPr id="24" name="CasellaDiTesto 8">
            <a:extLst>
              <a:ext uri="{FF2B5EF4-FFF2-40B4-BE49-F238E27FC236}">
                <a16:creationId xmlns:a16="http://schemas.microsoft.com/office/drawing/2014/main" id="{580027FC-ACE5-468A-99E6-B2AE6FF6DDBC}"/>
              </a:ext>
            </a:extLst>
          </p:cNvPr>
          <p:cNvSpPr txBox="1"/>
          <p:nvPr/>
        </p:nvSpPr>
        <p:spPr>
          <a:xfrm>
            <a:off x="6671674" y="1274024"/>
            <a:ext cx="2029780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marR="0" lvl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Credit (Body)"/>
                <a:ea typeface="+mn-ea"/>
                <a:cs typeface="+mn-cs"/>
              </a:rPr>
              <a:t>Folyósítás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niCredit (Body)"/>
              <a:ea typeface="+mn-ea"/>
              <a:cs typeface="+mn-cs"/>
            </a:endParaRPr>
          </a:p>
          <a:p>
            <a:pPr marL="268288" marR="0" lvl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Credit (Body)"/>
                <a:ea typeface="+mn-ea"/>
                <a:cs typeface="+mn-cs"/>
              </a:rPr>
              <a:t>Beruházási folyamat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niCredit (Body)"/>
              <a:ea typeface="+mn-ea"/>
              <a:cs typeface="+mn-cs"/>
            </a:endParaRPr>
          </a:p>
        </p:txBody>
      </p:sp>
      <p:grpSp>
        <p:nvGrpSpPr>
          <p:cNvPr id="25" name="Group 64">
            <a:extLst>
              <a:ext uri="{FF2B5EF4-FFF2-40B4-BE49-F238E27FC236}">
                <a16:creationId xmlns:a16="http://schemas.microsoft.com/office/drawing/2014/main" id="{4D84A941-C0BF-490B-A45D-5C14970D7292}"/>
              </a:ext>
            </a:extLst>
          </p:cNvPr>
          <p:cNvGrpSpPr/>
          <p:nvPr/>
        </p:nvGrpSpPr>
        <p:grpSpPr>
          <a:xfrm>
            <a:off x="312276" y="1320834"/>
            <a:ext cx="304479" cy="310209"/>
            <a:chOff x="5593564" y="3505964"/>
            <a:chExt cx="503292" cy="512763"/>
          </a:xfrm>
          <a:solidFill>
            <a:schemeClr val="accent1"/>
          </a:solidFill>
        </p:grpSpPr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D032C067-A4B3-44C2-8679-ACD68F9C3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3564" y="3505964"/>
              <a:ext cx="292100" cy="512763"/>
            </a:xfrm>
            <a:custGeom>
              <a:avLst/>
              <a:gdLst>
                <a:gd name="T0" fmla="*/ 88 w 218"/>
                <a:gd name="T1" fmla="*/ 225 h 383"/>
                <a:gd name="T2" fmla="*/ 27 w 218"/>
                <a:gd name="T3" fmla="*/ 287 h 383"/>
                <a:gd name="T4" fmla="*/ 27 w 218"/>
                <a:gd name="T5" fmla="*/ 383 h 383"/>
                <a:gd name="T6" fmla="*/ 170 w 218"/>
                <a:gd name="T7" fmla="*/ 239 h 383"/>
                <a:gd name="T8" fmla="*/ 218 w 218"/>
                <a:gd name="T9" fmla="*/ 192 h 383"/>
                <a:gd name="T10" fmla="*/ 170 w 218"/>
                <a:gd name="T11" fmla="*/ 144 h 383"/>
                <a:gd name="T12" fmla="*/ 27 w 218"/>
                <a:gd name="T13" fmla="*/ 0 h 383"/>
                <a:gd name="T14" fmla="*/ 27 w 218"/>
                <a:gd name="T15" fmla="*/ 96 h 383"/>
                <a:gd name="T16" fmla="*/ 125 w 218"/>
                <a:gd name="T17" fmla="*/ 192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8" h="383">
                  <a:moveTo>
                    <a:pt x="88" y="225"/>
                  </a:moveTo>
                  <a:cubicBezTo>
                    <a:pt x="27" y="287"/>
                    <a:pt x="27" y="287"/>
                    <a:pt x="27" y="287"/>
                  </a:cubicBezTo>
                  <a:cubicBezTo>
                    <a:pt x="0" y="314"/>
                    <a:pt x="0" y="356"/>
                    <a:pt x="27" y="383"/>
                  </a:cubicBezTo>
                  <a:cubicBezTo>
                    <a:pt x="170" y="239"/>
                    <a:pt x="170" y="239"/>
                    <a:pt x="170" y="239"/>
                  </a:cubicBezTo>
                  <a:cubicBezTo>
                    <a:pt x="218" y="192"/>
                    <a:pt x="218" y="192"/>
                    <a:pt x="218" y="192"/>
                  </a:cubicBezTo>
                  <a:cubicBezTo>
                    <a:pt x="170" y="144"/>
                    <a:pt x="170" y="144"/>
                    <a:pt x="170" y="144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0" y="27"/>
                    <a:pt x="0" y="70"/>
                    <a:pt x="27" y="96"/>
                  </a:cubicBezTo>
                  <a:cubicBezTo>
                    <a:pt x="125" y="192"/>
                    <a:pt x="125" y="192"/>
                    <a:pt x="125" y="19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Credit (Body)"/>
              </a:endParaRPr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D1B4DF4D-3BF7-45A8-8F0D-5DC4A55B21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4756" y="3505964"/>
              <a:ext cx="292100" cy="512763"/>
            </a:xfrm>
            <a:custGeom>
              <a:avLst/>
              <a:gdLst>
                <a:gd name="T0" fmla="*/ 88 w 218"/>
                <a:gd name="T1" fmla="*/ 225 h 383"/>
                <a:gd name="T2" fmla="*/ 27 w 218"/>
                <a:gd name="T3" fmla="*/ 287 h 383"/>
                <a:gd name="T4" fmla="*/ 27 w 218"/>
                <a:gd name="T5" fmla="*/ 383 h 383"/>
                <a:gd name="T6" fmla="*/ 170 w 218"/>
                <a:gd name="T7" fmla="*/ 239 h 383"/>
                <a:gd name="T8" fmla="*/ 218 w 218"/>
                <a:gd name="T9" fmla="*/ 192 h 383"/>
                <a:gd name="T10" fmla="*/ 170 w 218"/>
                <a:gd name="T11" fmla="*/ 144 h 383"/>
                <a:gd name="T12" fmla="*/ 27 w 218"/>
                <a:gd name="T13" fmla="*/ 0 h 383"/>
                <a:gd name="T14" fmla="*/ 27 w 218"/>
                <a:gd name="T15" fmla="*/ 96 h 383"/>
                <a:gd name="T16" fmla="*/ 125 w 218"/>
                <a:gd name="T17" fmla="*/ 192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8" h="383">
                  <a:moveTo>
                    <a:pt x="88" y="225"/>
                  </a:moveTo>
                  <a:cubicBezTo>
                    <a:pt x="27" y="287"/>
                    <a:pt x="27" y="287"/>
                    <a:pt x="27" y="287"/>
                  </a:cubicBezTo>
                  <a:cubicBezTo>
                    <a:pt x="0" y="314"/>
                    <a:pt x="0" y="356"/>
                    <a:pt x="27" y="383"/>
                  </a:cubicBezTo>
                  <a:cubicBezTo>
                    <a:pt x="170" y="239"/>
                    <a:pt x="170" y="239"/>
                    <a:pt x="170" y="239"/>
                  </a:cubicBezTo>
                  <a:cubicBezTo>
                    <a:pt x="218" y="192"/>
                    <a:pt x="218" y="192"/>
                    <a:pt x="218" y="192"/>
                  </a:cubicBezTo>
                  <a:cubicBezTo>
                    <a:pt x="170" y="144"/>
                    <a:pt x="170" y="144"/>
                    <a:pt x="170" y="144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0" y="27"/>
                    <a:pt x="0" y="70"/>
                    <a:pt x="27" y="96"/>
                  </a:cubicBezTo>
                  <a:cubicBezTo>
                    <a:pt x="125" y="192"/>
                    <a:pt x="125" y="192"/>
                    <a:pt x="125" y="19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Credit (Body)"/>
              </a:endParaRPr>
            </a:p>
          </p:txBody>
        </p:sp>
      </p:grpSp>
      <p:grpSp>
        <p:nvGrpSpPr>
          <p:cNvPr id="28" name="Group 84">
            <a:extLst>
              <a:ext uri="{FF2B5EF4-FFF2-40B4-BE49-F238E27FC236}">
                <a16:creationId xmlns:a16="http://schemas.microsoft.com/office/drawing/2014/main" id="{3EB73F55-7A82-4ED4-B694-D19E3DFAB279}"/>
              </a:ext>
            </a:extLst>
          </p:cNvPr>
          <p:cNvGrpSpPr/>
          <p:nvPr/>
        </p:nvGrpSpPr>
        <p:grpSpPr>
          <a:xfrm>
            <a:off x="2337728" y="1330706"/>
            <a:ext cx="304479" cy="310209"/>
            <a:chOff x="5593564" y="3505964"/>
            <a:chExt cx="503292" cy="512763"/>
          </a:xfrm>
          <a:solidFill>
            <a:schemeClr val="accent1"/>
          </a:solidFill>
        </p:grpSpPr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CEC09C1E-39DC-4EDE-A357-C81B552C08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3564" y="3505964"/>
              <a:ext cx="292100" cy="512763"/>
            </a:xfrm>
            <a:custGeom>
              <a:avLst/>
              <a:gdLst>
                <a:gd name="T0" fmla="*/ 88 w 218"/>
                <a:gd name="T1" fmla="*/ 225 h 383"/>
                <a:gd name="T2" fmla="*/ 27 w 218"/>
                <a:gd name="T3" fmla="*/ 287 h 383"/>
                <a:gd name="T4" fmla="*/ 27 w 218"/>
                <a:gd name="T5" fmla="*/ 383 h 383"/>
                <a:gd name="T6" fmla="*/ 170 w 218"/>
                <a:gd name="T7" fmla="*/ 239 h 383"/>
                <a:gd name="T8" fmla="*/ 218 w 218"/>
                <a:gd name="T9" fmla="*/ 192 h 383"/>
                <a:gd name="T10" fmla="*/ 170 w 218"/>
                <a:gd name="T11" fmla="*/ 144 h 383"/>
                <a:gd name="T12" fmla="*/ 27 w 218"/>
                <a:gd name="T13" fmla="*/ 0 h 383"/>
                <a:gd name="T14" fmla="*/ 27 w 218"/>
                <a:gd name="T15" fmla="*/ 96 h 383"/>
                <a:gd name="T16" fmla="*/ 125 w 218"/>
                <a:gd name="T17" fmla="*/ 192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8" h="383">
                  <a:moveTo>
                    <a:pt x="88" y="225"/>
                  </a:moveTo>
                  <a:cubicBezTo>
                    <a:pt x="27" y="287"/>
                    <a:pt x="27" y="287"/>
                    <a:pt x="27" y="287"/>
                  </a:cubicBezTo>
                  <a:cubicBezTo>
                    <a:pt x="0" y="314"/>
                    <a:pt x="0" y="356"/>
                    <a:pt x="27" y="383"/>
                  </a:cubicBezTo>
                  <a:cubicBezTo>
                    <a:pt x="170" y="239"/>
                    <a:pt x="170" y="239"/>
                    <a:pt x="170" y="239"/>
                  </a:cubicBezTo>
                  <a:cubicBezTo>
                    <a:pt x="218" y="192"/>
                    <a:pt x="218" y="192"/>
                    <a:pt x="218" y="192"/>
                  </a:cubicBezTo>
                  <a:cubicBezTo>
                    <a:pt x="170" y="144"/>
                    <a:pt x="170" y="144"/>
                    <a:pt x="170" y="144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0" y="27"/>
                    <a:pt x="0" y="70"/>
                    <a:pt x="27" y="96"/>
                  </a:cubicBezTo>
                  <a:cubicBezTo>
                    <a:pt x="125" y="192"/>
                    <a:pt x="125" y="192"/>
                    <a:pt x="125" y="19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Credit (Body)"/>
              </a:endParaRPr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2913BF12-C098-4FE5-9A25-608DF234A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4756" y="3505964"/>
              <a:ext cx="292100" cy="512763"/>
            </a:xfrm>
            <a:custGeom>
              <a:avLst/>
              <a:gdLst>
                <a:gd name="T0" fmla="*/ 88 w 218"/>
                <a:gd name="T1" fmla="*/ 225 h 383"/>
                <a:gd name="T2" fmla="*/ 27 w 218"/>
                <a:gd name="T3" fmla="*/ 287 h 383"/>
                <a:gd name="T4" fmla="*/ 27 w 218"/>
                <a:gd name="T5" fmla="*/ 383 h 383"/>
                <a:gd name="T6" fmla="*/ 170 w 218"/>
                <a:gd name="T7" fmla="*/ 239 h 383"/>
                <a:gd name="T8" fmla="*/ 218 w 218"/>
                <a:gd name="T9" fmla="*/ 192 h 383"/>
                <a:gd name="T10" fmla="*/ 170 w 218"/>
                <a:gd name="T11" fmla="*/ 144 h 383"/>
                <a:gd name="T12" fmla="*/ 27 w 218"/>
                <a:gd name="T13" fmla="*/ 0 h 383"/>
                <a:gd name="T14" fmla="*/ 27 w 218"/>
                <a:gd name="T15" fmla="*/ 96 h 383"/>
                <a:gd name="T16" fmla="*/ 125 w 218"/>
                <a:gd name="T17" fmla="*/ 192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8" h="383">
                  <a:moveTo>
                    <a:pt x="88" y="225"/>
                  </a:moveTo>
                  <a:cubicBezTo>
                    <a:pt x="27" y="287"/>
                    <a:pt x="27" y="287"/>
                    <a:pt x="27" y="287"/>
                  </a:cubicBezTo>
                  <a:cubicBezTo>
                    <a:pt x="0" y="314"/>
                    <a:pt x="0" y="356"/>
                    <a:pt x="27" y="383"/>
                  </a:cubicBezTo>
                  <a:cubicBezTo>
                    <a:pt x="170" y="239"/>
                    <a:pt x="170" y="239"/>
                    <a:pt x="170" y="239"/>
                  </a:cubicBezTo>
                  <a:cubicBezTo>
                    <a:pt x="218" y="192"/>
                    <a:pt x="218" y="192"/>
                    <a:pt x="218" y="192"/>
                  </a:cubicBezTo>
                  <a:cubicBezTo>
                    <a:pt x="170" y="144"/>
                    <a:pt x="170" y="144"/>
                    <a:pt x="170" y="144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0" y="27"/>
                    <a:pt x="0" y="70"/>
                    <a:pt x="27" y="96"/>
                  </a:cubicBezTo>
                  <a:cubicBezTo>
                    <a:pt x="125" y="192"/>
                    <a:pt x="125" y="192"/>
                    <a:pt x="125" y="19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Credit (Body)"/>
              </a:endParaRPr>
            </a:p>
          </p:txBody>
        </p:sp>
      </p:grpSp>
      <p:sp>
        <p:nvSpPr>
          <p:cNvPr id="31" name="Freeform 21">
            <a:extLst>
              <a:ext uri="{FF2B5EF4-FFF2-40B4-BE49-F238E27FC236}">
                <a16:creationId xmlns:a16="http://schemas.microsoft.com/office/drawing/2014/main" id="{15332CCD-9B55-4365-9614-9EBC5BBC5FB0}"/>
              </a:ext>
            </a:extLst>
          </p:cNvPr>
          <p:cNvSpPr>
            <a:spLocks/>
          </p:cNvSpPr>
          <p:nvPr/>
        </p:nvSpPr>
        <p:spPr bwMode="auto">
          <a:xfrm>
            <a:off x="4396931" y="1336077"/>
            <a:ext cx="176713" cy="310209"/>
          </a:xfrm>
          <a:custGeom>
            <a:avLst/>
            <a:gdLst>
              <a:gd name="T0" fmla="*/ 88 w 218"/>
              <a:gd name="T1" fmla="*/ 225 h 383"/>
              <a:gd name="T2" fmla="*/ 27 w 218"/>
              <a:gd name="T3" fmla="*/ 287 h 383"/>
              <a:gd name="T4" fmla="*/ 27 w 218"/>
              <a:gd name="T5" fmla="*/ 383 h 383"/>
              <a:gd name="T6" fmla="*/ 170 w 218"/>
              <a:gd name="T7" fmla="*/ 239 h 383"/>
              <a:gd name="T8" fmla="*/ 218 w 218"/>
              <a:gd name="T9" fmla="*/ 192 h 383"/>
              <a:gd name="T10" fmla="*/ 170 w 218"/>
              <a:gd name="T11" fmla="*/ 144 h 383"/>
              <a:gd name="T12" fmla="*/ 27 w 218"/>
              <a:gd name="T13" fmla="*/ 0 h 383"/>
              <a:gd name="T14" fmla="*/ 27 w 218"/>
              <a:gd name="T15" fmla="*/ 96 h 383"/>
              <a:gd name="T16" fmla="*/ 125 w 218"/>
              <a:gd name="T17" fmla="*/ 192 h 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8" h="383">
                <a:moveTo>
                  <a:pt x="88" y="225"/>
                </a:moveTo>
                <a:cubicBezTo>
                  <a:pt x="27" y="287"/>
                  <a:pt x="27" y="287"/>
                  <a:pt x="27" y="287"/>
                </a:cubicBezTo>
                <a:cubicBezTo>
                  <a:pt x="0" y="314"/>
                  <a:pt x="0" y="356"/>
                  <a:pt x="27" y="383"/>
                </a:cubicBezTo>
                <a:cubicBezTo>
                  <a:pt x="170" y="239"/>
                  <a:pt x="170" y="239"/>
                  <a:pt x="170" y="239"/>
                </a:cubicBezTo>
                <a:cubicBezTo>
                  <a:pt x="218" y="192"/>
                  <a:pt x="218" y="192"/>
                  <a:pt x="218" y="192"/>
                </a:cubicBezTo>
                <a:cubicBezTo>
                  <a:pt x="170" y="144"/>
                  <a:pt x="170" y="144"/>
                  <a:pt x="170" y="144"/>
                </a:cubicBezTo>
                <a:cubicBezTo>
                  <a:pt x="27" y="0"/>
                  <a:pt x="27" y="0"/>
                  <a:pt x="27" y="0"/>
                </a:cubicBezTo>
                <a:cubicBezTo>
                  <a:pt x="0" y="27"/>
                  <a:pt x="0" y="70"/>
                  <a:pt x="27" y="96"/>
                </a:cubicBezTo>
                <a:cubicBezTo>
                  <a:pt x="125" y="192"/>
                  <a:pt x="125" y="192"/>
                  <a:pt x="125" y="192"/>
                </a:cubicBezTo>
              </a:path>
            </a:pathLst>
          </a:custGeom>
          <a:solidFill>
            <a:srgbClr val="00B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niCredit (Body)"/>
            </a:endParaRPr>
          </a:p>
        </p:txBody>
      </p:sp>
      <p:sp>
        <p:nvSpPr>
          <p:cNvPr id="32" name="Freeform 21">
            <a:extLst>
              <a:ext uri="{FF2B5EF4-FFF2-40B4-BE49-F238E27FC236}">
                <a16:creationId xmlns:a16="http://schemas.microsoft.com/office/drawing/2014/main" id="{7E2976CD-F919-4AA1-B50F-8EC900C99662}"/>
              </a:ext>
            </a:extLst>
          </p:cNvPr>
          <p:cNvSpPr>
            <a:spLocks/>
          </p:cNvSpPr>
          <p:nvPr/>
        </p:nvSpPr>
        <p:spPr bwMode="auto">
          <a:xfrm>
            <a:off x="4524697" y="1336077"/>
            <a:ext cx="176713" cy="310209"/>
          </a:xfrm>
          <a:custGeom>
            <a:avLst/>
            <a:gdLst>
              <a:gd name="T0" fmla="*/ 88 w 218"/>
              <a:gd name="T1" fmla="*/ 225 h 383"/>
              <a:gd name="T2" fmla="*/ 27 w 218"/>
              <a:gd name="T3" fmla="*/ 287 h 383"/>
              <a:gd name="T4" fmla="*/ 27 w 218"/>
              <a:gd name="T5" fmla="*/ 383 h 383"/>
              <a:gd name="T6" fmla="*/ 170 w 218"/>
              <a:gd name="T7" fmla="*/ 239 h 383"/>
              <a:gd name="T8" fmla="*/ 218 w 218"/>
              <a:gd name="T9" fmla="*/ 192 h 383"/>
              <a:gd name="T10" fmla="*/ 170 w 218"/>
              <a:gd name="T11" fmla="*/ 144 h 383"/>
              <a:gd name="T12" fmla="*/ 27 w 218"/>
              <a:gd name="T13" fmla="*/ 0 h 383"/>
              <a:gd name="T14" fmla="*/ 27 w 218"/>
              <a:gd name="T15" fmla="*/ 96 h 383"/>
              <a:gd name="T16" fmla="*/ 125 w 218"/>
              <a:gd name="T17" fmla="*/ 192 h 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8" h="383">
                <a:moveTo>
                  <a:pt x="88" y="225"/>
                </a:moveTo>
                <a:cubicBezTo>
                  <a:pt x="27" y="287"/>
                  <a:pt x="27" y="287"/>
                  <a:pt x="27" y="287"/>
                </a:cubicBezTo>
                <a:cubicBezTo>
                  <a:pt x="0" y="314"/>
                  <a:pt x="0" y="356"/>
                  <a:pt x="27" y="383"/>
                </a:cubicBezTo>
                <a:cubicBezTo>
                  <a:pt x="170" y="239"/>
                  <a:pt x="170" y="239"/>
                  <a:pt x="170" y="239"/>
                </a:cubicBezTo>
                <a:cubicBezTo>
                  <a:pt x="218" y="192"/>
                  <a:pt x="218" y="192"/>
                  <a:pt x="218" y="192"/>
                </a:cubicBezTo>
                <a:cubicBezTo>
                  <a:pt x="170" y="144"/>
                  <a:pt x="170" y="144"/>
                  <a:pt x="170" y="144"/>
                </a:cubicBezTo>
                <a:cubicBezTo>
                  <a:pt x="27" y="0"/>
                  <a:pt x="27" y="0"/>
                  <a:pt x="27" y="0"/>
                </a:cubicBezTo>
                <a:cubicBezTo>
                  <a:pt x="0" y="27"/>
                  <a:pt x="0" y="70"/>
                  <a:pt x="27" y="96"/>
                </a:cubicBezTo>
                <a:cubicBezTo>
                  <a:pt x="125" y="192"/>
                  <a:pt x="125" y="192"/>
                  <a:pt x="125" y="192"/>
                </a:cubicBezTo>
              </a:path>
            </a:pathLst>
          </a:custGeom>
          <a:solidFill>
            <a:srgbClr val="00B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niCredit (Body)"/>
            </a:endParaRPr>
          </a:p>
        </p:txBody>
      </p:sp>
      <p:grpSp>
        <p:nvGrpSpPr>
          <p:cNvPr id="33" name="Group 96">
            <a:extLst>
              <a:ext uri="{FF2B5EF4-FFF2-40B4-BE49-F238E27FC236}">
                <a16:creationId xmlns:a16="http://schemas.microsoft.com/office/drawing/2014/main" id="{FA71D014-4CD5-4D10-8638-70D0F9491443}"/>
              </a:ext>
            </a:extLst>
          </p:cNvPr>
          <p:cNvGrpSpPr/>
          <p:nvPr/>
        </p:nvGrpSpPr>
        <p:grpSpPr>
          <a:xfrm>
            <a:off x="6638936" y="1337090"/>
            <a:ext cx="304479" cy="310209"/>
            <a:chOff x="5593564" y="3505964"/>
            <a:chExt cx="503292" cy="512763"/>
          </a:xfrm>
          <a:solidFill>
            <a:srgbClr val="00B050"/>
          </a:solidFill>
        </p:grpSpPr>
        <p:sp>
          <p:nvSpPr>
            <p:cNvPr id="34" name="Freeform 21">
              <a:extLst>
                <a:ext uri="{FF2B5EF4-FFF2-40B4-BE49-F238E27FC236}">
                  <a16:creationId xmlns:a16="http://schemas.microsoft.com/office/drawing/2014/main" id="{C725B818-D87A-4D91-9727-1C677842EB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3564" y="3505964"/>
              <a:ext cx="292100" cy="512763"/>
            </a:xfrm>
            <a:custGeom>
              <a:avLst/>
              <a:gdLst>
                <a:gd name="T0" fmla="*/ 88 w 218"/>
                <a:gd name="T1" fmla="*/ 225 h 383"/>
                <a:gd name="T2" fmla="*/ 27 w 218"/>
                <a:gd name="T3" fmla="*/ 287 h 383"/>
                <a:gd name="T4" fmla="*/ 27 w 218"/>
                <a:gd name="T5" fmla="*/ 383 h 383"/>
                <a:gd name="T6" fmla="*/ 170 w 218"/>
                <a:gd name="T7" fmla="*/ 239 h 383"/>
                <a:gd name="T8" fmla="*/ 218 w 218"/>
                <a:gd name="T9" fmla="*/ 192 h 383"/>
                <a:gd name="T10" fmla="*/ 170 w 218"/>
                <a:gd name="T11" fmla="*/ 144 h 383"/>
                <a:gd name="T12" fmla="*/ 27 w 218"/>
                <a:gd name="T13" fmla="*/ 0 h 383"/>
                <a:gd name="T14" fmla="*/ 27 w 218"/>
                <a:gd name="T15" fmla="*/ 96 h 383"/>
                <a:gd name="T16" fmla="*/ 125 w 218"/>
                <a:gd name="T17" fmla="*/ 192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8" h="383">
                  <a:moveTo>
                    <a:pt x="88" y="225"/>
                  </a:moveTo>
                  <a:cubicBezTo>
                    <a:pt x="27" y="287"/>
                    <a:pt x="27" y="287"/>
                    <a:pt x="27" y="287"/>
                  </a:cubicBezTo>
                  <a:cubicBezTo>
                    <a:pt x="0" y="314"/>
                    <a:pt x="0" y="356"/>
                    <a:pt x="27" y="383"/>
                  </a:cubicBezTo>
                  <a:cubicBezTo>
                    <a:pt x="170" y="239"/>
                    <a:pt x="170" y="239"/>
                    <a:pt x="170" y="239"/>
                  </a:cubicBezTo>
                  <a:cubicBezTo>
                    <a:pt x="218" y="192"/>
                    <a:pt x="218" y="192"/>
                    <a:pt x="218" y="192"/>
                  </a:cubicBezTo>
                  <a:cubicBezTo>
                    <a:pt x="170" y="144"/>
                    <a:pt x="170" y="144"/>
                    <a:pt x="170" y="144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0" y="27"/>
                    <a:pt x="0" y="70"/>
                    <a:pt x="27" y="96"/>
                  </a:cubicBezTo>
                  <a:cubicBezTo>
                    <a:pt x="125" y="192"/>
                    <a:pt x="125" y="192"/>
                    <a:pt x="125" y="19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Credit (Body)"/>
              </a:endParaRPr>
            </a:p>
          </p:txBody>
        </p:sp>
        <p:sp>
          <p:nvSpPr>
            <p:cNvPr id="35" name="Freeform 21">
              <a:extLst>
                <a:ext uri="{FF2B5EF4-FFF2-40B4-BE49-F238E27FC236}">
                  <a16:creationId xmlns:a16="http://schemas.microsoft.com/office/drawing/2014/main" id="{D2BF9313-9A1C-46B4-87D0-ACF4731EDB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4756" y="3505964"/>
              <a:ext cx="292100" cy="512763"/>
            </a:xfrm>
            <a:custGeom>
              <a:avLst/>
              <a:gdLst>
                <a:gd name="T0" fmla="*/ 88 w 218"/>
                <a:gd name="T1" fmla="*/ 225 h 383"/>
                <a:gd name="T2" fmla="*/ 27 w 218"/>
                <a:gd name="T3" fmla="*/ 287 h 383"/>
                <a:gd name="T4" fmla="*/ 27 w 218"/>
                <a:gd name="T5" fmla="*/ 383 h 383"/>
                <a:gd name="T6" fmla="*/ 170 w 218"/>
                <a:gd name="T7" fmla="*/ 239 h 383"/>
                <a:gd name="T8" fmla="*/ 218 w 218"/>
                <a:gd name="T9" fmla="*/ 192 h 383"/>
                <a:gd name="T10" fmla="*/ 170 w 218"/>
                <a:gd name="T11" fmla="*/ 144 h 383"/>
                <a:gd name="T12" fmla="*/ 27 w 218"/>
                <a:gd name="T13" fmla="*/ 0 h 383"/>
                <a:gd name="T14" fmla="*/ 27 w 218"/>
                <a:gd name="T15" fmla="*/ 96 h 383"/>
                <a:gd name="T16" fmla="*/ 125 w 218"/>
                <a:gd name="T17" fmla="*/ 192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8" h="383">
                  <a:moveTo>
                    <a:pt x="88" y="225"/>
                  </a:moveTo>
                  <a:cubicBezTo>
                    <a:pt x="27" y="287"/>
                    <a:pt x="27" y="287"/>
                    <a:pt x="27" y="287"/>
                  </a:cubicBezTo>
                  <a:cubicBezTo>
                    <a:pt x="0" y="314"/>
                    <a:pt x="0" y="356"/>
                    <a:pt x="27" y="383"/>
                  </a:cubicBezTo>
                  <a:cubicBezTo>
                    <a:pt x="170" y="239"/>
                    <a:pt x="170" y="239"/>
                    <a:pt x="170" y="239"/>
                  </a:cubicBezTo>
                  <a:cubicBezTo>
                    <a:pt x="218" y="192"/>
                    <a:pt x="218" y="192"/>
                    <a:pt x="218" y="192"/>
                  </a:cubicBezTo>
                  <a:cubicBezTo>
                    <a:pt x="170" y="144"/>
                    <a:pt x="170" y="144"/>
                    <a:pt x="170" y="144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0" y="27"/>
                    <a:pt x="0" y="70"/>
                    <a:pt x="27" y="96"/>
                  </a:cubicBezTo>
                  <a:cubicBezTo>
                    <a:pt x="125" y="192"/>
                    <a:pt x="125" y="192"/>
                    <a:pt x="125" y="19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Credit (Body)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4847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>
            <a:extLst>
              <a:ext uri="{FF2B5EF4-FFF2-40B4-BE49-F238E27FC236}">
                <a16:creationId xmlns:a16="http://schemas.microsoft.com/office/drawing/2014/main" id="{06A99464-1551-4B3C-86B6-CEF6CABB1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603" y="187175"/>
            <a:ext cx="8280813" cy="303453"/>
          </a:xfrm>
        </p:spPr>
        <p:txBody>
          <a:bodyPr/>
          <a:lstStyle/>
          <a:p>
            <a:r>
              <a:rPr lang="hu-HU" dirty="0"/>
              <a:t>Segítség a közgyűléshez</a:t>
            </a:r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F94921EC-3784-4D55-8879-F4AE986D1606}"/>
              </a:ext>
            </a:extLst>
          </p:cNvPr>
          <p:cNvSpPr>
            <a:spLocks noEditPoints="1"/>
          </p:cNvSpPr>
          <p:nvPr/>
        </p:nvSpPr>
        <p:spPr bwMode="auto">
          <a:xfrm>
            <a:off x="229142" y="1193750"/>
            <a:ext cx="582581" cy="582581"/>
          </a:xfrm>
          <a:custGeom>
            <a:avLst/>
            <a:gdLst>
              <a:gd name="T0" fmla="*/ 1721 w 3966"/>
              <a:gd name="T1" fmla="*/ 3281 h 3966"/>
              <a:gd name="T2" fmla="*/ 1873 w 3966"/>
              <a:gd name="T3" fmla="*/ 3266 h 3966"/>
              <a:gd name="T4" fmla="*/ 2041 w 3966"/>
              <a:gd name="T5" fmla="*/ 3195 h 3966"/>
              <a:gd name="T6" fmla="*/ 2175 w 3966"/>
              <a:gd name="T7" fmla="*/ 3075 h 3966"/>
              <a:gd name="T8" fmla="*/ 2262 w 3966"/>
              <a:gd name="T9" fmla="*/ 2917 h 3966"/>
              <a:gd name="T10" fmla="*/ 2294 w 3966"/>
              <a:gd name="T11" fmla="*/ 2734 h 3966"/>
              <a:gd name="T12" fmla="*/ 1957 w 3966"/>
              <a:gd name="T13" fmla="*/ 676 h 3966"/>
              <a:gd name="T14" fmla="*/ 1829 w 3966"/>
              <a:gd name="T15" fmla="*/ 725 h 3966"/>
              <a:gd name="T16" fmla="*/ 1734 w 3966"/>
              <a:gd name="T17" fmla="*/ 819 h 3966"/>
              <a:gd name="T18" fmla="*/ 1686 w 3966"/>
              <a:gd name="T19" fmla="*/ 948 h 3966"/>
              <a:gd name="T20" fmla="*/ 1696 w 3966"/>
              <a:gd name="T21" fmla="*/ 1088 h 3966"/>
              <a:gd name="T22" fmla="*/ 1761 w 3966"/>
              <a:gd name="T23" fmla="*/ 1207 h 3966"/>
              <a:gd name="T24" fmla="*/ 1869 w 3966"/>
              <a:gd name="T25" fmla="*/ 1287 h 3966"/>
              <a:gd name="T26" fmla="*/ 2005 w 3966"/>
              <a:gd name="T27" fmla="*/ 1317 h 3966"/>
              <a:gd name="T28" fmla="*/ 2141 w 3966"/>
              <a:gd name="T29" fmla="*/ 1287 h 3966"/>
              <a:gd name="T30" fmla="*/ 2249 w 3966"/>
              <a:gd name="T31" fmla="*/ 1206 h 3966"/>
              <a:gd name="T32" fmla="*/ 2313 w 3966"/>
              <a:gd name="T33" fmla="*/ 1087 h 3966"/>
              <a:gd name="T34" fmla="*/ 2324 w 3966"/>
              <a:gd name="T35" fmla="*/ 946 h 3966"/>
              <a:gd name="T36" fmla="*/ 2275 w 3966"/>
              <a:gd name="T37" fmla="*/ 819 h 3966"/>
              <a:gd name="T38" fmla="*/ 2180 w 3966"/>
              <a:gd name="T39" fmla="*/ 725 h 3966"/>
              <a:gd name="T40" fmla="*/ 2052 w 3966"/>
              <a:gd name="T41" fmla="*/ 676 h 3966"/>
              <a:gd name="T42" fmla="*/ 2151 w 3966"/>
              <a:gd name="T43" fmla="*/ 6 h 3966"/>
              <a:gd name="T44" fmla="*/ 2494 w 3966"/>
              <a:gd name="T45" fmla="*/ 65 h 3966"/>
              <a:gd name="T46" fmla="*/ 2816 w 3966"/>
              <a:gd name="T47" fmla="*/ 182 h 3966"/>
              <a:gd name="T48" fmla="*/ 3106 w 3966"/>
              <a:gd name="T49" fmla="*/ 346 h 3966"/>
              <a:gd name="T50" fmla="*/ 3360 w 3966"/>
              <a:gd name="T51" fmla="*/ 555 h 3966"/>
              <a:gd name="T52" fmla="*/ 3576 w 3966"/>
              <a:gd name="T53" fmla="*/ 800 h 3966"/>
              <a:gd name="T54" fmla="*/ 3748 w 3966"/>
              <a:gd name="T55" fmla="*/ 1077 h 3966"/>
              <a:gd name="T56" fmla="*/ 3873 w 3966"/>
              <a:gd name="T57" fmla="*/ 1379 h 3966"/>
              <a:gd name="T58" fmla="*/ 3948 w 3966"/>
              <a:gd name="T59" fmla="*/ 1702 h 3966"/>
              <a:gd name="T60" fmla="*/ 3966 w 3966"/>
              <a:gd name="T61" fmla="*/ 2036 h 3966"/>
              <a:gd name="T62" fmla="*/ 3927 w 3966"/>
              <a:gd name="T63" fmla="*/ 2379 h 3966"/>
              <a:gd name="T64" fmla="*/ 3829 w 3966"/>
              <a:gd name="T65" fmla="*/ 2711 h 3966"/>
              <a:gd name="T66" fmla="*/ 3680 w 3966"/>
              <a:gd name="T67" fmla="*/ 3012 h 3966"/>
              <a:gd name="T68" fmla="*/ 3485 w 3966"/>
              <a:gd name="T69" fmla="*/ 3279 h 3966"/>
              <a:gd name="T70" fmla="*/ 3252 w 3966"/>
              <a:gd name="T71" fmla="*/ 3508 h 3966"/>
              <a:gd name="T72" fmla="*/ 2984 w 3966"/>
              <a:gd name="T73" fmla="*/ 3695 h 3966"/>
              <a:gd name="T74" fmla="*/ 2690 w 3966"/>
              <a:gd name="T75" fmla="*/ 3836 h 3966"/>
              <a:gd name="T76" fmla="*/ 2374 w 3966"/>
              <a:gd name="T77" fmla="*/ 3928 h 3966"/>
              <a:gd name="T78" fmla="*/ 2043 w 3966"/>
              <a:gd name="T79" fmla="*/ 3966 h 3966"/>
              <a:gd name="T80" fmla="*/ 1701 w 3966"/>
              <a:gd name="T81" fmla="*/ 3946 h 3966"/>
              <a:gd name="T82" fmla="*/ 1363 w 3966"/>
              <a:gd name="T83" fmla="*/ 3868 h 3966"/>
              <a:gd name="T84" fmla="*/ 1051 w 3966"/>
              <a:gd name="T85" fmla="*/ 3734 h 3966"/>
              <a:gd name="T86" fmla="*/ 772 w 3966"/>
              <a:gd name="T87" fmla="*/ 3555 h 3966"/>
              <a:gd name="T88" fmla="*/ 530 w 3966"/>
              <a:gd name="T89" fmla="*/ 3333 h 3966"/>
              <a:gd name="T90" fmla="*/ 329 w 3966"/>
              <a:gd name="T91" fmla="*/ 3076 h 3966"/>
              <a:gd name="T92" fmla="*/ 171 w 3966"/>
              <a:gd name="T93" fmla="*/ 2790 h 3966"/>
              <a:gd name="T94" fmla="*/ 62 w 3966"/>
              <a:gd name="T95" fmla="*/ 2481 h 3966"/>
              <a:gd name="T96" fmla="*/ 6 w 3966"/>
              <a:gd name="T97" fmla="*/ 2154 h 3966"/>
              <a:gd name="T98" fmla="*/ 6 w 3966"/>
              <a:gd name="T99" fmla="*/ 1815 h 3966"/>
              <a:gd name="T100" fmla="*/ 66 w 3966"/>
              <a:gd name="T101" fmla="*/ 1472 h 3966"/>
              <a:gd name="T102" fmla="*/ 182 w 3966"/>
              <a:gd name="T103" fmla="*/ 1150 h 3966"/>
              <a:gd name="T104" fmla="*/ 347 w 3966"/>
              <a:gd name="T105" fmla="*/ 860 h 3966"/>
              <a:gd name="T106" fmla="*/ 555 w 3966"/>
              <a:gd name="T107" fmla="*/ 606 h 3966"/>
              <a:gd name="T108" fmla="*/ 800 w 3966"/>
              <a:gd name="T109" fmla="*/ 390 h 3966"/>
              <a:gd name="T110" fmla="*/ 1078 w 3966"/>
              <a:gd name="T111" fmla="*/ 218 h 3966"/>
              <a:gd name="T112" fmla="*/ 1380 w 3966"/>
              <a:gd name="T113" fmla="*/ 93 h 3966"/>
              <a:gd name="T114" fmla="*/ 1702 w 3966"/>
              <a:gd name="T115" fmla="*/ 18 h 3966"/>
              <a:gd name="T116" fmla="*/ 2037 w 3966"/>
              <a:gd name="T117" fmla="*/ 0 h 39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966" h="3966">
                <a:moveTo>
                  <a:pt x="2291" y="1521"/>
                </a:moveTo>
                <a:lnTo>
                  <a:pt x="1719" y="1522"/>
                </a:lnTo>
                <a:lnTo>
                  <a:pt x="1721" y="3281"/>
                </a:lnTo>
                <a:lnTo>
                  <a:pt x="1747" y="3281"/>
                </a:lnTo>
                <a:lnTo>
                  <a:pt x="1811" y="3277"/>
                </a:lnTo>
                <a:lnTo>
                  <a:pt x="1873" y="3266"/>
                </a:lnTo>
                <a:lnTo>
                  <a:pt x="1932" y="3249"/>
                </a:lnTo>
                <a:lnTo>
                  <a:pt x="1988" y="3225"/>
                </a:lnTo>
                <a:lnTo>
                  <a:pt x="2041" y="3195"/>
                </a:lnTo>
                <a:lnTo>
                  <a:pt x="2090" y="3160"/>
                </a:lnTo>
                <a:lnTo>
                  <a:pt x="2135" y="3120"/>
                </a:lnTo>
                <a:lnTo>
                  <a:pt x="2175" y="3075"/>
                </a:lnTo>
                <a:lnTo>
                  <a:pt x="2209" y="3026"/>
                </a:lnTo>
                <a:lnTo>
                  <a:pt x="2239" y="2973"/>
                </a:lnTo>
                <a:lnTo>
                  <a:pt x="2262" y="2917"/>
                </a:lnTo>
                <a:lnTo>
                  <a:pt x="2279" y="2859"/>
                </a:lnTo>
                <a:lnTo>
                  <a:pt x="2290" y="2797"/>
                </a:lnTo>
                <a:lnTo>
                  <a:pt x="2294" y="2734"/>
                </a:lnTo>
                <a:lnTo>
                  <a:pt x="2291" y="1521"/>
                </a:lnTo>
                <a:close/>
                <a:moveTo>
                  <a:pt x="2004" y="672"/>
                </a:moveTo>
                <a:lnTo>
                  <a:pt x="1957" y="676"/>
                </a:lnTo>
                <a:lnTo>
                  <a:pt x="1912" y="686"/>
                </a:lnTo>
                <a:lnTo>
                  <a:pt x="1868" y="703"/>
                </a:lnTo>
                <a:lnTo>
                  <a:pt x="1829" y="725"/>
                </a:lnTo>
                <a:lnTo>
                  <a:pt x="1793" y="751"/>
                </a:lnTo>
                <a:lnTo>
                  <a:pt x="1761" y="784"/>
                </a:lnTo>
                <a:lnTo>
                  <a:pt x="1734" y="819"/>
                </a:lnTo>
                <a:lnTo>
                  <a:pt x="1712" y="859"/>
                </a:lnTo>
                <a:lnTo>
                  <a:pt x="1696" y="902"/>
                </a:lnTo>
                <a:lnTo>
                  <a:pt x="1686" y="948"/>
                </a:lnTo>
                <a:lnTo>
                  <a:pt x="1683" y="995"/>
                </a:lnTo>
                <a:lnTo>
                  <a:pt x="1686" y="1042"/>
                </a:lnTo>
                <a:lnTo>
                  <a:pt x="1696" y="1088"/>
                </a:lnTo>
                <a:lnTo>
                  <a:pt x="1713" y="1131"/>
                </a:lnTo>
                <a:lnTo>
                  <a:pt x="1735" y="1171"/>
                </a:lnTo>
                <a:lnTo>
                  <a:pt x="1761" y="1207"/>
                </a:lnTo>
                <a:lnTo>
                  <a:pt x="1793" y="1239"/>
                </a:lnTo>
                <a:lnTo>
                  <a:pt x="1829" y="1265"/>
                </a:lnTo>
                <a:lnTo>
                  <a:pt x="1869" y="1287"/>
                </a:lnTo>
                <a:lnTo>
                  <a:pt x="1912" y="1304"/>
                </a:lnTo>
                <a:lnTo>
                  <a:pt x="1958" y="1314"/>
                </a:lnTo>
                <a:lnTo>
                  <a:pt x="2005" y="1317"/>
                </a:lnTo>
                <a:lnTo>
                  <a:pt x="2052" y="1314"/>
                </a:lnTo>
                <a:lnTo>
                  <a:pt x="2098" y="1303"/>
                </a:lnTo>
                <a:lnTo>
                  <a:pt x="2141" y="1287"/>
                </a:lnTo>
                <a:lnTo>
                  <a:pt x="2181" y="1265"/>
                </a:lnTo>
                <a:lnTo>
                  <a:pt x="2216" y="1237"/>
                </a:lnTo>
                <a:lnTo>
                  <a:pt x="2249" y="1206"/>
                </a:lnTo>
                <a:lnTo>
                  <a:pt x="2275" y="1169"/>
                </a:lnTo>
                <a:lnTo>
                  <a:pt x="2297" y="1131"/>
                </a:lnTo>
                <a:lnTo>
                  <a:pt x="2313" y="1087"/>
                </a:lnTo>
                <a:lnTo>
                  <a:pt x="2324" y="1042"/>
                </a:lnTo>
                <a:lnTo>
                  <a:pt x="2327" y="995"/>
                </a:lnTo>
                <a:lnTo>
                  <a:pt x="2324" y="946"/>
                </a:lnTo>
                <a:lnTo>
                  <a:pt x="2313" y="902"/>
                </a:lnTo>
                <a:lnTo>
                  <a:pt x="2297" y="859"/>
                </a:lnTo>
                <a:lnTo>
                  <a:pt x="2275" y="819"/>
                </a:lnTo>
                <a:lnTo>
                  <a:pt x="2247" y="783"/>
                </a:lnTo>
                <a:lnTo>
                  <a:pt x="2216" y="751"/>
                </a:lnTo>
                <a:lnTo>
                  <a:pt x="2180" y="725"/>
                </a:lnTo>
                <a:lnTo>
                  <a:pt x="2141" y="703"/>
                </a:lnTo>
                <a:lnTo>
                  <a:pt x="2097" y="686"/>
                </a:lnTo>
                <a:lnTo>
                  <a:pt x="2052" y="676"/>
                </a:lnTo>
                <a:lnTo>
                  <a:pt x="2004" y="672"/>
                </a:lnTo>
                <a:close/>
                <a:moveTo>
                  <a:pt x="2037" y="0"/>
                </a:moveTo>
                <a:lnTo>
                  <a:pt x="2151" y="6"/>
                </a:lnTo>
                <a:lnTo>
                  <a:pt x="2266" y="19"/>
                </a:lnTo>
                <a:lnTo>
                  <a:pt x="2380" y="39"/>
                </a:lnTo>
                <a:lnTo>
                  <a:pt x="2494" y="65"/>
                </a:lnTo>
                <a:lnTo>
                  <a:pt x="2604" y="98"/>
                </a:lnTo>
                <a:lnTo>
                  <a:pt x="2712" y="137"/>
                </a:lnTo>
                <a:lnTo>
                  <a:pt x="2816" y="182"/>
                </a:lnTo>
                <a:lnTo>
                  <a:pt x="2915" y="231"/>
                </a:lnTo>
                <a:lnTo>
                  <a:pt x="3012" y="286"/>
                </a:lnTo>
                <a:lnTo>
                  <a:pt x="3106" y="346"/>
                </a:lnTo>
                <a:lnTo>
                  <a:pt x="3194" y="411"/>
                </a:lnTo>
                <a:lnTo>
                  <a:pt x="3280" y="481"/>
                </a:lnTo>
                <a:lnTo>
                  <a:pt x="3360" y="555"/>
                </a:lnTo>
                <a:lnTo>
                  <a:pt x="3437" y="632"/>
                </a:lnTo>
                <a:lnTo>
                  <a:pt x="3508" y="714"/>
                </a:lnTo>
                <a:lnTo>
                  <a:pt x="3576" y="800"/>
                </a:lnTo>
                <a:lnTo>
                  <a:pt x="3638" y="889"/>
                </a:lnTo>
                <a:lnTo>
                  <a:pt x="3696" y="982"/>
                </a:lnTo>
                <a:lnTo>
                  <a:pt x="3748" y="1077"/>
                </a:lnTo>
                <a:lnTo>
                  <a:pt x="3795" y="1175"/>
                </a:lnTo>
                <a:lnTo>
                  <a:pt x="3837" y="1276"/>
                </a:lnTo>
                <a:lnTo>
                  <a:pt x="3873" y="1379"/>
                </a:lnTo>
                <a:lnTo>
                  <a:pt x="3904" y="1485"/>
                </a:lnTo>
                <a:lnTo>
                  <a:pt x="3929" y="1592"/>
                </a:lnTo>
                <a:lnTo>
                  <a:pt x="3948" y="1702"/>
                </a:lnTo>
                <a:lnTo>
                  <a:pt x="3960" y="1812"/>
                </a:lnTo>
                <a:lnTo>
                  <a:pt x="3966" y="1923"/>
                </a:lnTo>
                <a:lnTo>
                  <a:pt x="3966" y="2036"/>
                </a:lnTo>
                <a:lnTo>
                  <a:pt x="3960" y="2150"/>
                </a:lnTo>
                <a:lnTo>
                  <a:pt x="3947" y="2265"/>
                </a:lnTo>
                <a:lnTo>
                  <a:pt x="3927" y="2379"/>
                </a:lnTo>
                <a:lnTo>
                  <a:pt x="3901" y="2493"/>
                </a:lnTo>
                <a:lnTo>
                  <a:pt x="3868" y="2603"/>
                </a:lnTo>
                <a:lnTo>
                  <a:pt x="3829" y="2711"/>
                </a:lnTo>
                <a:lnTo>
                  <a:pt x="3784" y="2814"/>
                </a:lnTo>
                <a:lnTo>
                  <a:pt x="3735" y="2915"/>
                </a:lnTo>
                <a:lnTo>
                  <a:pt x="3680" y="3012"/>
                </a:lnTo>
                <a:lnTo>
                  <a:pt x="3620" y="3105"/>
                </a:lnTo>
                <a:lnTo>
                  <a:pt x="3555" y="3194"/>
                </a:lnTo>
                <a:lnTo>
                  <a:pt x="3485" y="3279"/>
                </a:lnTo>
                <a:lnTo>
                  <a:pt x="3411" y="3360"/>
                </a:lnTo>
                <a:lnTo>
                  <a:pt x="3334" y="3436"/>
                </a:lnTo>
                <a:lnTo>
                  <a:pt x="3252" y="3508"/>
                </a:lnTo>
                <a:lnTo>
                  <a:pt x="3166" y="3575"/>
                </a:lnTo>
                <a:lnTo>
                  <a:pt x="3077" y="3637"/>
                </a:lnTo>
                <a:lnTo>
                  <a:pt x="2984" y="3695"/>
                </a:lnTo>
                <a:lnTo>
                  <a:pt x="2889" y="3748"/>
                </a:lnTo>
                <a:lnTo>
                  <a:pt x="2791" y="3795"/>
                </a:lnTo>
                <a:lnTo>
                  <a:pt x="2690" y="3836"/>
                </a:lnTo>
                <a:lnTo>
                  <a:pt x="2587" y="3872"/>
                </a:lnTo>
                <a:lnTo>
                  <a:pt x="2481" y="3904"/>
                </a:lnTo>
                <a:lnTo>
                  <a:pt x="2374" y="3928"/>
                </a:lnTo>
                <a:lnTo>
                  <a:pt x="2264" y="3948"/>
                </a:lnTo>
                <a:lnTo>
                  <a:pt x="2154" y="3960"/>
                </a:lnTo>
                <a:lnTo>
                  <a:pt x="2043" y="3966"/>
                </a:lnTo>
                <a:lnTo>
                  <a:pt x="1930" y="3966"/>
                </a:lnTo>
                <a:lnTo>
                  <a:pt x="1816" y="3960"/>
                </a:lnTo>
                <a:lnTo>
                  <a:pt x="1701" y="3946"/>
                </a:lnTo>
                <a:lnTo>
                  <a:pt x="1587" y="3927"/>
                </a:lnTo>
                <a:lnTo>
                  <a:pt x="1473" y="3900"/>
                </a:lnTo>
                <a:lnTo>
                  <a:pt x="1363" y="3868"/>
                </a:lnTo>
                <a:lnTo>
                  <a:pt x="1255" y="3829"/>
                </a:lnTo>
                <a:lnTo>
                  <a:pt x="1152" y="3784"/>
                </a:lnTo>
                <a:lnTo>
                  <a:pt x="1051" y="3734"/>
                </a:lnTo>
                <a:lnTo>
                  <a:pt x="954" y="3680"/>
                </a:lnTo>
                <a:lnTo>
                  <a:pt x="861" y="3619"/>
                </a:lnTo>
                <a:lnTo>
                  <a:pt x="772" y="3555"/>
                </a:lnTo>
                <a:lnTo>
                  <a:pt x="687" y="3485"/>
                </a:lnTo>
                <a:lnTo>
                  <a:pt x="606" y="3411"/>
                </a:lnTo>
                <a:lnTo>
                  <a:pt x="530" y="3333"/>
                </a:lnTo>
                <a:lnTo>
                  <a:pt x="458" y="3251"/>
                </a:lnTo>
                <a:lnTo>
                  <a:pt x="391" y="3166"/>
                </a:lnTo>
                <a:lnTo>
                  <a:pt x="329" y="3076"/>
                </a:lnTo>
                <a:lnTo>
                  <a:pt x="271" y="2984"/>
                </a:lnTo>
                <a:lnTo>
                  <a:pt x="218" y="2888"/>
                </a:lnTo>
                <a:lnTo>
                  <a:pt x="171" y="2790"/>
                </a:lnTo>
                <a:lnTo>
                  <a:pt x="130" y="2689"/>
                </a:lnTo>
                <a:lnTo>
                  <a:pt x="94" y="2586"/>
                </a:lnTo>
                <a:lnTo>
                  <a:pt x="62" y="2481"/>
                </a:lnTo>
                <a:lnTo>
                  <a:pt x="38" y="2373"/>
                </a:lnTo>
                <a:lnTo>
                  <a:pt x="18" y="2264"/>
                </a:lnTo>
                <a:lnTo>
                  <a:pt x="6" y="2154"/>
                </a:lnTo>
                <a:lnTo>
                  <a:pt x="0" y="2042"/>
                </a:lnTo>
                <a:lnTo>
                  <a:pt x="0" y="1929"/>
                </a:lnTo>
                <a:lnTo>
                  <a:pt x="6" y="1815"/>
                </a:lnTo>
                <a:lnTo>
                  <a:pt x="20" y="1700"/>
                </a:lnTo>
                <a:lnTo>
                  <a:pt x="39" y="1586"/>
                </a:lnTo>
                <a:lnTo>
                  <a:pt x="66" y="1472"/>
                </a:lnTo>
                <a:lnTo>
                  <a:pt x="98" y="1362"/>
                </a:lnTo>
                <a:lnTo>
                  <a:pt x="137" y="1254"/>
                </a:lnTo>
                <a:lnTo>
                  <a:pt x="182" y="1150"/>
                </a:lnTo>
                <a:lnTo>
                  <a:pt x="232" y="1051"/>
                </a:lnTo>
                <a:lnTo>
                  <a:pt x="286" y="954"/>
                </a:lnTo>
                <a:lnTo>
                  <a:pt x="347" y="860"/>
                </a:lnTo>
                <a:lnTo>
                  <a:pt x="411" y="772"/>
                </a:lnTo>
                <a:lnTo>
                  <a:pt x="481" y="686"/>
                </a:lnTo>
                <a:lnTo>
                  <a:pt x="555" y="606"/>
                </a:lnTo>
                <a:lnTo>
                  <a:pt x="633" y="529"/>
                </a:lnTo>
                <a:lnTo>
                  <a:pt x="715" y="458"/>
                </a:lnTo>
                <a:lnTo>
                  <a:pt x="800" y="390"/>
                </a:lnTo>
                <a:lnTo>
                  <a:pt x="890" y="328"/>
                </a:lnTo>
                <a:lnTo>
                  <a:pt x="982" y="270"/>
                </a:lnTo>
                <a:lnTo>
                  <a:pt x="1078" y="218"/>
                </a:lnTo>
                <a:lnTo>
                  <a:pt x="1176" y="171"/>
                </a:lnTo>
                <a:lnTo>
                  <a:pt x="1277" y="129"/>
                </a:lnTo>
                <a:lnTo>
                  <a:pt x="1380" y="93"/>
                </a:lnTo>
                <a:lnTo>
                  <a:pt x="1485" y="62"/>
                </a:lnTo>
                <a:lnTo>
                  <a:pt x="1593" y="37"/>
                </a:lnTo>
                <a:lnTo>
                  <a:pt x="1702" y="18"/>
                </a:lnTo>
                <a:lnTo>
                  <a:pt x="1812" y="6"/>
                </a:lnTo>
                <a:lnTo>
                  <a:pt x="1924" y="0"/>
                </a:lnTo>
                <a:lnTo>
                  <a:pt x="2037" y="0"/>
                </a:lnTo>
                <a:close/>
              </a:path>
            </a:pathLst>
          </a:custGeom>
          <a:solidFill>
            <a:srgbClr val="E2001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t-IT" sz="1013"/>
          </a:p>
        </p:txBody>
      </p:sp>
      <p:sp>
        <p:nvSpPr>
          <p:cNvPr id="14" name="Freeform 32">
            <a:extLst>
              <a:ext uri="{FF2B5EF4-FFF2-40B4-BE49-F238E27FC236}">
                <a16:creationId xmlns:a16="http://schemas.microsoft.com/office/drawing/2014/main" id="{585AD913-10FF-44DB-9AF0-1E37EE6AB690}"/>
              </a:ext>
            </a:extLst>
          </p:cNvPr>
          <p:cNvSpPr>
            <a:spLocks noEditPoints="1"/>
          </p:cNvSpPr>
          <p:nvPr/>
        </p:nvSpPr>
        <p:spPr bwMode="auto">
          <a:xfrm>
            <a:off x="295892" y="3810293"/>
            <a:ext cx="478112" cy="513000"/>
          </a:xfrm>
          <a:custGeom>
            <a:avLst/>
            <a:gdLst>
              <a:gd name="T0" fmla="*/ 2123 w 3700"/>
              <a:gd name="T1" fmla="*/ 3838 h 3968"/>
              <a:gd name="T2" fmla="*/ 2054 w 3700"/>
              <a:gd name="T3" fmla="*/ 3940 h 3968"/>
              <a:gd name="T4" fmla="*/ 1737 w 3700"/>
              <a:gd name="T5" fmla="*/ 3968 h 3968"/>
              <a:gd name="T6" fmla="*/ 1622 w 3700"/>
              <a:gd name="T7" fmla="*/ 3921 h 3968"/>
              <a:gd name="T8" fmla="*/ 1574 w 3700"/>
              <a:gd name="T9" fmla="*/ 3806 h 3968"/>
              <a:gd name="T10" fmla="*/ 2327 w 3700"/>
              <a:gd name="T11" fmla="*/ 3547 h 3968"/>
              <a:gd name="T12" fmla="*/ 2280 w 3700"/>
              <a:gd name="T13" fmla="*/ 3661 h 3968"/>
              <a:gd name="T14" fmla="*/ 2165 w 3700"/>
              <a:gd name="T15" fmla="*/ 3710 h 3968"/>
              <a:gd name="T16" fmla="*/ 1445 w 3700"/>
              <a:gd name="T17" fmla="*/ 3682 h 3968"/>
              <a:gd name="T18" fmla="*/ 1377 w 3700"/>
              <a:gd name="T19" fmla="*/ 3580 h 3968"/>
              <a:gd name="T20" fmla="*/ 3700 w 3700"/>
              <a:gd name="T21" fmla="*/ 1722 h 3968"/>
              <a:gd name="T22" fmla="*/ 3671 w 3700"/>
              <a:gd name="T23" fmla="*/ 1863 h 3968"/>
              <a:gd name="T24" fmla="*/ 3561 w 3700"/>
              <a:gd name="T25" fmla="*/ 1973 h 3968"/>
              <a:gd name="T26" fmla="*/ 3140 w 3700"/>
              <a:gd name="T27" fmla="*/ 2002 h 3968"/>
              <a:gd name="T28" fmla="*/ 3145 w 3700"/>
              <a:gd name="T29" fmla="*/ 1827 h 3968"/>
              <a:gd name="T30" fmla="*/ 0 w 3700"/>
              <a:gd name="T31" fmla="*/ 1722 h 3968"/>
              <a:gd name="T32" fmla="*/ 550 w 3700"/>
              <a:gd name="T33" fmla="*/ 1827 h 3968"/>
              <a:gd name="T34" fmla="*/ 556 w 3700"/>
              <a:gd name="T35" fmla="*/ 2002 h 3968"/>
              <a:gd name="T36" fmla="*/ 139 w 3700"/>
              <a:gd name="T37" fmla="*/ 1973 h 3968"/>
              <a:gd name="T38" fmla="*/ 29 w 3700"/>
              <a:gd name="T39" fmla="*/ 1863 h 3968"/>
              <a:gd name="T40" fmla="*/ 0 w 3700"/>
              <a:gd name="T41" fmla="*/ 1722 h 3968"/>
              <a:gd name="T42" fmla="*/ 2099 w 3700"/>
              <a:gd name="T43" fmla="*/ 880 h 3968"/>
              <a:gd name="T44" fmla="*/ 2393 w 3700"/>
              <a:gd name="T45" fmla="*/ 1010 h 3968"/>
              <a:gd name="T46" fmla="*/ 2626 w 3700"/>
              <a:gd name="T47" fmla="*/ 1226 h 3968"/>
              <a:gd name="T48" fmla="*/ 2780 w 3700"/>
              <a:gd name="T49" fmla="*/ 1506 h 3968"/>
              <a:gd name="T50" fmla="*/ 2836 w 3700"/>
              <a:gd name="T51" fmla="*/ 1833 h 3968"/>
              <a:gd name="T52" fmla="*/ 2778 w 3700"/>
              <a:gd name="T53" fmla="*/ 2168 h 3968"/>
              <a:gd name="T54" fmla="*/ 2630 w 3700"/>
              <a:gd name="T55" fmla="*/ 2446 h 3968"/>
              <a:gd name="T56" fmla="*/ 2487 w 3700"/>
              <a:gd name="T57" fmla="*/ 2681 h 3968"/>
              <a:gd name="T58" fmla="*/ 2376 w 3700"/>
              <a:gd name="T59" fmla="*/ 2928 h 3968"/>
              <a:gd name="T60" fmla="*/ 2343 w 3700"/>
              <a:gd name="T61" fmla="*/ 3286 h 3968"/>
              <a:gd name="T62" fmla="*/ 2310 w 3700"/>
              <a:gd name="T63" fmla="*/ 3379 h 3968"/>
              <a:gd name="T64" fmla="*/ 2200 w 3700"/>
              <a:gd name="T65" fmla="*/ 3448 h 3968"/>
              <a:gd name="T66" fmla="*/ 1473 w 3700"/>
              <a:gd name="T67" fmla="*/ 3438 h 3968"/>
              <a:gd name="T68" fmla="*/ 1377 w 3700"/>
              <a:gd name="T69" fmla="*/ 3350 h 3968"/>
              <a:gd name="T70" fmla="*/ 1351 w 3700"/>
              <a:gd name="T71" fmla="*/ 3042 h 3968"/>
              <a:gd name="T72" fmla="*/ 1265 w 3700"/>
              <a:gd name="T73" fmla="*/ 2780 h 3968"/>
              <a:gd name="T74" fmla="*/ 1122 w 3700"/>
              <a:gd name="T75" fmla="*/ 2527 h 3968"/>
              <a:gd name="T76" fmla="*/ 971 w 3700"/>
              <a:gd name="T77" fmla="*/ 2277 h 3968"/>
              <a:gd name="T78" fmla="*/ 877 w 3700"/>
              <a:gd name="T79" fmla="*/ 1990 h 3968"/>
              <a:gd name="T80" fmla="*/ 879 w 3700"/>
              <a:gd name="T81" fmla="*/ 1665 h 3968"/>
              <a:gd name="T82" fmla="*/ 986 w 3700"/>
              <a:gd name="T83" fmla="*/ 1360 h 3968"/>
              <a:gd name="T84" fmla="*/ 1182 w 3700"/>
              <a:gd name="T85" fmla="*/ 1109 h 3968"/>
              <a:gd name="T86" fmla="*/ 1448 w 3700"/>
              <a:gd name="T87" fmla="*/ 933 h 3968"/>
              <a:gd name="T88" fmla="*/ 1766 w 3700"/>
              <a:gd name="T89" fmla="*/ 852 h 3968"/>
              <a:gd name="T90" fmla="*/ 3110 w 3700"/>
              <a:gd name="T91" fmla="*/ 482 h 3968"/>
              <a:gd name="T92" fmla="*/ 3160 w 3700"/>
              <a:gd name="T93" fmla="*/ 616 h 3968"/>
              <a:gd name="T94" fmla="*/ 3129 w 3700"/>
              <a:gd name="T95" fmla="*/ 756 h 3968"/>
              <a:gd name="T96" fmla="*/ 2849 w 3700"/>
              <a:gd name="T97" fmla="*/ 1048 h 3968"/>
              <a:gd name="T98" fmla="*/ 2651 w 3700"/>
              <a:gd name="T99" fmla="*/ 855 h 3968"/>
              <a:gd name="T100" fmla="*/ 1046 w 3700"/>
              <a:gd name="T101" fmla="*/ 854 h 3968"/>
              <a:gd name="T102" fmla="*/ 847 w 3700"/>
              <a:gd name="T103" fmla="*/ 1047 h 3968"/>
              <a:gd name="T104" fmla="*/ 556 w 3700"/>
              <a:gd name="T105" fmla="*/ 722 h 3968"/>
              <a:gd name="T106" fmla="*/ 546 w 3700"/>
              <a:gd name="T107" fmla="*/ 581 h 3968"/>
              <a:gd name="T108" fmla="*/ 616 w 3700"/>
              <a:gd name="T109" fmla="*/ 453 h 3968"/>
              <a:gd name="T110" fmla="*/ 1988 w 3700"/>
              <a:gd name="T111" fmla="*/ 584 h 3968"/>
              <a:gd name="T112" fmla="*/ 1779 w 3700"/>
              <a:gd name="T113" fmla="*/ 578 h 3968"/>
              <a:gd name="T114" fmla="*/ 1711 w 3700"/>
              <a:gd name="T115" fmla="*/ 214 h 3968"/>
              <a:gd name="T116" fmla="*/ 1783 w 3700"/>
              <a:gd name="T117" fmla="*/ 75 h 3968"/>
              <a:gd name="T118" fmla="*/ 1922 w 3700"/>
              <a:gd name="T119" fmla="*/ 3 h 3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700" h="3968">
                <a:moveTo>
                  <a:pt x="1574" y="3802"/>
                </a:moveTo>
                <a:lnTo>
                  <a:pt x="2126" y="3802"/>
                </a:lnTo>
                <a:lnTo>
                  <a:pt x="2126" y="3806"/>
                </a:lnTo>
                <a:lnTo>
                  <a:pt x="2123" y="3838"/>
                </a:lnTo>
                <a:lnTo>
                  <a:pt x="2114" y="3869"/>
                </a:lnTo>
                <a:lnTo>
                  <a:pt x="2098" y="3896"/>
                </a:lnTo>
                <a:lnTo>
                  <a:pt x="2079" y="3921"/>
                </a:lnTo>
                <a:lnTo>
                  <a:pt x="2054" y="3940"/>
                </a:lnTo>
                <a:lnTo>
                  <a:pt x="2026" y="3955"/>
                </a:lnTo>
                <a:lnTo>
                  <a:pt x="1996" y="3964"/>
                </a:lnTo>
                <a:lnTo>
                  <a:pt x="1963" y="3968"/>
                </a:lnTo>
                <a:lnTo>
                  <a:pt x="1737" y="3968"/>
                </a:lnTo>
                <a:lnTo>
                  <a:pt x="1704" y="3964"/>
                </a:lnTo>
                <a:lnTo>
                  <a:pt x="1674" y="3955"/>
                </a:lnTo>
                <a:lnTo>
                  <a:pt x="1646" y="3940"/>
                </a:lnTo>
                <a:lnTo>
                  <a:pt x="1622" y="3921"/>
                </a:lnTo>
                <a:lnTo>
                  <a:pt x="1602" y="3896"/>
                </a:lnTo>
                <a:lnTo>
                  <a:pt x="1588" y="3869"/>
                </a:lnTo>
                <a:lnTo>
                  <a:pt x="1578" y="3838"/>
                </a:lnTo>
                <a:lnTo>
                  <a:pt x="1574" y="3806"/>
                </a:lnTo>
                <a:lnTo>
                  <a:pt x="1574" y="3802"/>
                </a:lnTo>
                <a:close/>
                <a:moveTo>
                  <a:pt x="1373" y="3544"/>
                </a:moveTo>
                <a:lnTo>
                  <a:pt x="2327" y="3544"/>
                </a:lnTo>
                <a:lnTo>
                  <a:pt x="2327" y="3547"/>
                </a:lnTo>
                <a:lnTo>
                  <a:pt x="2325" y="3580"/>
                </a:lnTo>
                <a:lnTo>
                  <a:pt x="2315" y="3610"/>
                </a:lnTo>
                <a:lnTo>
                  <a:pt x="2299" y="3637"/>
                </a:lnTo>
                <a:lnTo>
                  <a:pt x="2280" y="3661"/>
                </a:lnTo>
                <a:lnTo>
                  <a:pt x="2256" y="3682"/>
                </a:lnTo>
                <a:lnTo>
                  <a:pt x="2228" y="3696"/>
                </a:lnTo>
                <a:lnTo>
                  <a:pt x="2197" y="3706"/>
                </a:lnTo>
                <a:lnTo>
                  <a:pt x="2165" y="3710"/>
                </a:lnTo>
                <a:lnTo>
                  <a:pt x="1536" y="3710"/>
                </a:lnTo>
                <a:lnTo>
                  <a:pt x="1503" y="3706"/>
                </a:lnTo>
                <a:lnTo>
                  <a:pt x="1473" y="3696"/>
                </a:lnTo>
                <a:lnTo>
                  <a:pt x="1445" y="3682"/>
                </a:lnTo>
                <a:lnTo>
                  <a:pt x="1420" y="3661"/>
                </a:lnTo>
                <a:lnTo>
                  <a:pt x="1401" y="3637"/>
                </a:lnTo>
                <a:lnTo>
                  <a:pt x="1386" y="3610"/>
                </a:lnTo>
                <a:lnTo>
                  <a:pt x="1377" y="3580"/>
                </a:lnTo>
                <a:lnTo>
                  <a:pt x="1373" y="3547"/>
                </a:lnTo>
                <a:lnTo>
                  <a:pt x="1373" y="3544"/>
                </a:lnTo>
                <a:close/>
                <a:moveTo>
                  <a:pt x="3137" y="1722"/>
                </a:moveTo>
                <a:lnTo>
                  <a:pt x="3700" y="1722"/>
                </a:lnTo>
                <a:lnTo>
                  <a:pt x="3700" y="1745"/>
                </a:lnTo>
                <a:lnTo>
                  <a:pt x="3697" y="1787"/>
                </a:lnTo>
                <a:lnTo>
                  <a:pt x="3687" y="1826"/>
                </a:lnTo>
                <a:lnTo>
                  <a:pt x="3671" y="1863"/>
                </a:lnTo>
                <a:lnTo>
                  <a:pt x="3651" y="1896"/>
                </a:lnTo>
                <a:lnTo>
                  <a:pt x="3625" y="1927"/>
                </a:lnTo>
                <a:lnTo>
                  <a:pt x="3595" y="1952"/>
                </a:lnTo>
                <a:lnTo>
                  <a:pt x="3561" y="1973"/>
                </a:lnTo>
                <a:lnTo>
                  <a:pt x="3525" y="1989"/>
                </a:lnTo>
                <a:lnTo>
                  <a:pt x="3485" y="1998"/>
                </a:lnTo>
                <a:lnTo>
                  <a:pt x="3443" y="2002"/>
                </a:lnTo>
                <a:lnTo>
                  <a:pt x="3140" y="2002"/>
                </a:lnTo>
                <a:lnTo>
                  <a:pt x="3140" y="2000"/>
                </a:lnTo>
                <a:lnTo>
                  <a:pt x="3145" y="1935"/>
                </a:lnTo>
                <a:lnTo>
                  <a:pt x="3146" y="1875"/>
                </a:lnTo>
                <a:lnTo>
                  <a:pt x="3145" y="1827"/>
                </a:lnTo>
                <a:lnTo>
                  <a:pt x="3143" y="1776"/>
                </a:lnTo>
                <a:lnTo>
                  <a:pt x="3137" y="1724"/>
                </a:lnTo>
                <a:lnTo>
                  <a:pt x="3137" y="1722"/>
                </a:lnTo>
                <a:close/>
                <a:moveTo>
                  <a:pt x="0" y="1722"/>
                </a:moveTo>
                <a:lnTo>
                  <a:pt x="559" y="1722"/>
                </a:lnTo>
                <a:lnTo>
                  <a:pt x="559" y="1724"/>
                </a:lnTo>
                <a:lnTo>
                  <a:pt x="554" y="1776"/>
                </a:lnTo>
                <a:lnTo>
                  <a:pt x="550" y="1827"/>
                </a:lnTo>
                <a:lnTo>
                  <a:pt x="549" y="1875"/>
                </a:lnTo>
                <a:lnTo>
                  <a:pt x="551" y="1935"/>
                </a:lnTo>
                <a:lnTo>
                  <a:pt x="556" y="2000"/>
                </a:lnTo>
                <a:lnTo>
                  <a:pt x="556" y="2002"/>
                </a:lnTo>
                <a:lnTo>
                  <a:pt x="257" y="2002"/>
                </a:lnTo>
                <a:lnTo>
                  <a:pt x="216" y="1998"/>
                </a:lnTo>
                <a:lnTo>
                  <a:pt x="177" y="1989"/>
                </a:lnTo>
                <a:lnTo>
                  <a:pt x="139" y="1973"/>
                </a:lnTo>
                <a:lnTo>
                  <a:pt x="105" y="1952"/>
                </a:lnTo>
                <a:lnTo>
                  <a:pt x="76" y="1927"/>
                </a:lnTo>
                <a:lnTo>
                  <a:pt x="51" y="1896"/>
                </a:lnTo>
                <a:lnTo>
                  <a:pt x="29" y="1863"/>
                </a:lnTo>
                <a:lnTo>
                  <a:pt x="13" y="1826"/>
                </a:lnTo>
                <a:lnTo>
                  <a:pt x="3" y="1787"/>
                </a:lnTo>
                <a:lnTo>
                  <a:pt x="1" y="1745"/>
                </a:lnTo>
                <a:lnTo>
                  <a:pt x="0" y="1722"/>
                </a:lnTo>
                <a:close/>
                <a:moveTo>
                  <a:pt x="1851" y="848"/>
                </a:moveTo>
                <a:lnTo>
                  <a:pt x="1936" y="852"/>
                </a:lnTo>
                <a:lnTo>
                  <a:pt x="2018" y="863"/>
                </a:lnTo>
                <a:lnTo>
                  <a:pt x="2099" y="880"/>
                </a:lnTo>
                <a:lnTo>
                  <a:pt x="2177" y="904"/>
                </a:lnTo>
                <a:lnTo>
                  <a:pt x="2252" y="933"/>
                </a:lnTo>
                <a:lnTo>
                  <a:pt x="2325" y="969"/>
                </a:lnTo>
                <a:lnTo>
                  <a:pt x="2393" y="1010"/>
                </a:lnTo>
                <a:lnTo>
                  <a:pt x="2458" y="1058"/>
                </a:lnTo>
                <a:lnTo>
                  <a:pt x="2519" y="1109"/>
                </a:lnTo>
                <a:lnTo>
                  <a:pt x="2574" y="1166"/>
                </a:lnTo>
                <a:lnTo>
                  <a:pt x="2626" y="1226"/>
                </a:lnTo>
                <a:lnTo>
                  <a:pt x="2673" y="1290"/>
                </a:lnTo>
                <a:lnTo>
                  <a:pt x="2715" y="1360"/>
                </a:lnTo>
                <a:lnTo>
                  <a:pt x="2750" y="1431"/>
                </a:lnTo>
                <a:lnTo>
                  <a:pt x="2780" y="1506"/>
                </a:lnTo>
                <a:lnTo>
                  <a:pt x="2805" y="1585"/>
                </a:lnTo>
                <a:lnTo>
                  <a:pt x="2822" y="1665"/>
                </a:lnTo>
                <a:lnTo>
                  <a:pt x="2833" y="1749"/>
                </a:lnTo>
                <a:lnTo>
                  <a:pt x="2836" y="1833"/>
                </a:lnTo>
                <a:lnTo>
                  <a:pt x="2833" y="1921"/>
                </a:lnTo>
                <a:lnTo>
                  <a:pt x="2820" y="2006"/>
                </a:lnTo>
                <a:lnTo>
                  <a:pt x="2802" y="2088"/>
                </a:lnTo>
                <a:lnTo>
                  <a:pt x="2778" y="2168"/>
                </a:lnTo>
                <a:lnTo>
                  <a:pt x="2746" y="2244"/>
                </a:lnTo>
                <a:lnTo>
                  <a:pt x="2709" y="2318"/>
                </a:lnTo>
                <a:lnTo>
                  <a:pt x="2665" y="2387"/>
                </a:lnTo>
                <a:lnTo>
                  <a:pt x="2630" y="2446"/>
                </a:lnTo>
                <a:lnTo>
                  <a:pt x="2594" y="2503"/>
                </a:lnTo>
                <a:lnTo>
                  <a:pt x="2557" y="2562"/>
                </a:lnTo>
                <a:lnTo>
                  <a:pt x="2522" y="2621"/>
                </a:lnTo>
                <a:lnTo>
                  <a:pt x="2487" y="2681"/>
                </a:lnTo>
                <a:lnTo>
                  <a:pt x="2454" y="2741"/>
                </a:lnTo>
                <a:lnTo>
                  <a:pt x="2424" y="2803"/>
                </a:lnTo>
                <a:lnTo>
                  <a:pt x="2397" y="2865"/>
                </a:lnTo>
                <a:lnTo>
                  <a:pt x="2376" y="2928"/>
                </a:lnTo>
                <a:lnTo>
                  <a:pt x="2359" y="2991"/>
                </a:lnTo>
                <a:lnTo>
                  <a:pt x="2346" y="3055"/>
                </a:lnTo>
                <a:lnTo>
                  <a:pt x="2343" y="3121"/>
                </a:lnTo>
                <a:lnTo>
                  <a:pt x="2343" y="3286"/>
                </a:lnTo>
                <a:lnTo>
                  <a:pt x="2343" y="3288"/>
                </a:lnTo>
                <a:lnTo>
                  <a:pt x="2339" y="3321"/>
                </a:lnTo>
                <a:lnTo>
                  <a:pt x="2328" y="3351"/>
                </a:lnTo>
                <a:lnTo>
                  <a:pt x="2310" y="3379"/>
                </a:lnTo>
                <a:lnTo>
                  <a:pt x="2288" y="3403"/>
                </a:lnTo>
                <a:lnTo>
                  <a:pt x="2262" y="3424"/>
                </a:lnTo>
                <a:lnTo>
                  <a:pt x="2233" y="3438"/>
                </a:lnTo>
                <a:lnTo>
                  <a:pt x="2200" y="3448"/>
                </a:lnTo>
                <a:lnTo>
                  <a:pt x="2167" y="3452"/>
                </a:lnTo>
                <a:lnTo>
                  <a:pt x="1538" y="3452"/>
                </a:lnTo>
                <a:lnTo>
                  <a:pt x="1504" y="3448"/>
                </a:lnTo>
                <a:lnTo>
                  <a:pt x="1473" y="3438"/>
                </a:lnTo>
                <a:lnTo>
                  <a:pt x="1442" y="3423"/>
                </a:lnTo>
                <a:lnTo>
                  <a:pt x="1416" y="3402"/>
                </a:lnTo>
                <a:lnTo>
                  <a:pt x="1394" y="3378"/>
                </a:lnTo>
                <a:lnTo>
                  <a:pt x="1377" y="3350"/>
                </a:lnTo>
                <a:lnTo>
                  <a:pt x="1365" y="3320"/>
                </a:lnTo>
                <a:lnTo>
                  <a:pt x="1361" y="3287"/>
                </a:lnTo>
                <a:lnTo>
                  <a:pt x="1357" y="3109"/>
                </a:lnTo>
                <a:lnTo>
                  <a:pt x="1351" y="3042"/>
                </a:lnTo>
                <a:lnTo>
                  <a:pt x="1338" y="2976"/>
                </a:lnTo>
                <a:lnTo>
                  <a:pt x="1319" y="2910"/>
                </a:lnTo>
                <a:lnTo>
                  <a:pt x="1294" y="2846"/>
                </a:lnTo>
                <a:lnTo>
                  <a:pt x="1265" y="2780"/>
                </a:lnTo>
                <a:lnTo>
                  <a:pt x="1233" y="2716"/>
                </a:lnTo>
                <a:lnTo>
                  <a:pt x="1197" y="2653"/>
                </a:lnTo>
                <a:lnTo>
                  <a:pt x="1160" y="2590"/>
                </a:lnTo>
                <a:lnTo>
                  <a:pt x="1122" y="2527"/>
                </a:lnTo>
                <a:lnTo>
                  <a:pt x="1085" y="2465"/>
                </a:lnTo>
                <a:lnTo>
                  <a:pt x="1047" y="2404"/>
                </a:lnTo>
                <a:lnTo>
                  <a:pt x="1006" y="2341"/>
                </a:lnTo>
                <a:lnTo>
                  <a:pt x="971" y="2277"/>
                </a:lnTo>
                <a:lnTo>
                  <a:pt x="939" y="2209"/>
                </a:lnTo>
                <a:lnTo>
                  <a:pt x="913" y="2138"/>
                </a:lnTo>
                <a:lnTo>
                  <a:pt x="892" y="2065"/>
                </a:lnTo>
                <a:lnTo>
                  <a:pt x="877" y="1990"/>
                </a:lnTo>
                <a:lnTo>
                  <a:pt x="868" y="1912"/>
                </a:lnTo>
                <a:lnTo>
                  <a:pt x="865" y="1833"/>
                </a:lnTo>
                <a:lnTo>
                  <a:pt x="869" y="1749"/>
                </a:lnTo>
                <a:lnTo>
                  <a:pt x="879" y="1665"/>
                </a:lnTo>
                <a:lnTo>
                  <a:pt x="897" y="1585"/>
                </a:lnTo>
                <a:lnTo>
                  <a:pt x="920" y="1506"/>
                </a:lnTo>
                <a:lnTo>
                  <a:pt x="950" y="1431"/>
                </a:lnTo>
                <a:lnTo>
                  <a:pt x="986" y="1360"/>
                </a:lnTo>
                <a:lnTo>
                  <a:pt x="1028" y="1290"/>
                </a:lnTo>
                <a:lnTo>
                  <a:pt x="1074" y="1226"/>
                </a:lnTo>
                <a:lnTo>
                  <a:pt x="1126" y="1166"/>
                </a:lnTo>
                <a:lnTo>
                  <a:pt x="1182" y="1109"/>
                </a:lnTo>
                <a:lnTo>
                  <a:pt x="1243" y="1058"/>
                </a:lnTo>
                <a:lnTo>
                  <a:pt x="1308" y="1010"/>
                </a:lnTo>
                <a:lnTo>
                  <a:pt x="1377" y="969"/>
                </a:lnTo>
                <a:lnTo>
                  <a:pt x="1448" y="933"/>
                </a:lnTo>
                <a:lnTo>
                  <a:pt x="1523" y="904"/>
                </a:lnTo>
                <a:lnTo>
                  <a:pt x="1601" y="880"/>
                </a:lnTo>
                <a:lnTo>
                  <a:pt x="1682" y="863"/>
                </a:lnTo>
                <a:lnTo>
                  <a:pt x="1766" y="852"/>
                </a:lnTo>
                <a:lnTo>
                  <a:pt x="1851" y="848"/>
                </a:lnTo>
                <a:close/>
                <a:moveTo>
                  <a:pt x="3069" y="436"/>
                </a:moveTo>
                <a:lnTo>
                  <a:pt x="3086" y="453"/>
                </a:lnTo>
                <a:lnTo>
                  <a:pt x="3110" y="482"/>
                </a:lnTo>
                <a:lnTo>
                  <a:pt x="3129" y="513"/>
                </a:lnTo>
                <a:lnTo>
                  <a:pt x="3144" y="546"/>
                </a:lnTo>
                <a:lnTo>
                  <a:pt x="3155" y="581"/>
                </a:lnTo>
                <a:lnTo>
                  <a:pt x="3160" y="616"/>
                </a:lnTo>
                <a:lnTo>
                  <a:pt x="3160" y="652"/>
                </a:lnTo>
                <a:lnTo>
                  <a:pt x="3155" y="688"/>
                </a:lnTo>
                <a:lnTo>
                  <a:pt x="3144" y="722"/>
                </a:lnTo>
                <a:lnTo>
                  <a:pt x="3129" y="756"/>
                </a:lnTo>
                <a:lnTo>
                  <a:pt x="3110" y="787"/>
                </a:lnTo>
                <a:lnTo>
                  <a:pt x="3085" y="815"/>
                </a:lnTo>
                <a:lnTo>
                  <a:pt x="2851" y="1049"/>
                </a:lnTo>
                <a:lnTo>
                  <a:pt x="2849" y="1048"/>
                </a:lnTo>
                <a:lnTo>
                  <a:pt x="2790" y="981"/>
                </a:lnTo>
                <a:lnTo>
                  <a:pt x="2725" y="917"/>
                </a:lnTo>
                <a:lnTo>
                  <a:pt x="2652" y="856"/>
                </a:lnTo>
                <a:lnTo>
                  <a:pt x="2651" y="855"/>
                </a:lnTo>
                <a:lnTo>
                  <a:pt x="3069" y="436"/>
                </a:lnTo>
                <a:close/>
                <a:moveTo>
                  <a:pt x="631" y="436"/>
                </a:moveTo>
                <a:lnTo>
                  <a:pt x="1048" y="853"/>
                </a:lnTo>
                <a:lnTo>
                  <a:pt x="1046" y="854"/>
                </a:lnTo>
                <a:lnTo>
                  <a:pt x="976" y="915"/>
                </a:lnTo>
                <a:lnTo>
                  <a:pt x="909" y="978"/>
                </a:lnTo>
                <a:lnTo>
                  <a:pt x="848" y="1046"/>
                </a:lnTo>
                <a:lnTo>
                  <a:pt x="847" y="1047"/>
                </a:lnTo>
                <a:lnTo>
                  <a:pt x="616" y="815"/>
                </a:lnTo>
                <a:lnTo>
                  <a:pt x="591" y="787"/>
                </a:lnTo>
                <a:lnTo>
                  <a:pt x="571" y="756"/>
                </a:lnTo>
                <a:lnTo>
                  <a:pt x="556" y="722"/>
                </a:lnTo>
                <a:lnTo>
                  <a:pt x="546" y="688"/>
                </a:lnTo>
                <a:lnTo>
                  <a:pt x="542" y="652"/>
                </a:lnTo>
                <a:lnTo>
                  <a:pt x="542" y="616"/>
                </a:lnTo>
                <a:lnTo>
                  <a:pt x="546" y="581"/>
                </a:lnTo>
                <a:lnTo>
                  <a:pt x="556" y="546"/>
                </a:lnTo>
                <a:lnTo>
                  <a:pt x="571" y="513"/>
                </a:lnTo>
                <a:lnTo>
                  <a:pt x="590" y="482"/>
                </a:lnTo>
                <a:lnTo>
                  <a:pt x="616" y="453"/>
                </a:lnTo>
                <a:lnTo>
                  <a:pt x="631" y="436"/>
                </a:lnTo>
                <a:close/>
                <a:moveTo>
                  <a:pt x="1963" y="0"/>
                </a:moveTo>
                <a:lnTo>
                  <a:pt x="1988" y="0"/>
                </a:lnTo>
                <a:lnTo>
                  <a:pt x="1988" y="584"/>
                </a:lnTo>
                <a:lnTo>
                  <a:pt x="1985" y="584"/>
                </a:lnTo>
                <a:lnTo>
                  <a:pt x="1915" y="578"/>
                </a:lnTo>
                <a:lnTo>
                  <a:pt x="1847" y="575"/>
                </a:lnTo>
                <a:lnTo>
                  <a:pt x="1779" y="578"/>
                </a:lnTo>
                <a:lnTo>
                  <a:pt x="1710" y="584"/>
                </a:lnTo>
                <a:lnTo>
                  <a:pt x="1708" y="584"/>
                </a:lnTo>
                <a:lnTo>
                  <a:pt x="1708" y="256"/>
                </a:lnTo>
                <a:lnTo>
                  <a:pt x="1711" y="214"/>
                </a:lnTo>
                <a:lnTo>
                  <a:pt x="1721" y="175"/>
                </a:lnTo>
                <a:lnTo>
                  <a:pt x="1737" y="139"/>
                </a:lnTo>
                <a:lnTo>
                  <a:pt x="1757" y="105"/>
                </a:lnTo>
                <a:lnTo>
                  <a:pt x="1783" y="75"/>
                </a:lnTo>
                <a:lnTo>
                  <a:pt x="1813" y="49"/>
                </a:lnTo>
                <a:lnTo>
                  <a:pt x="1846" y="29"/>
                </a:lnTo>
                <a:lnTo>
                  <a:pt x="1883" y="13"/>
                </a:lnTo>
                <a:lnTo>
                  <a:pt x="1922" y="3"/>
                </a:lnTo>
                <a:lnTo>
                  <a:pt x="1963" y="0"/>
                </a:lnTo>
                <a:close/>
              </a:path>
            </a:pathLst>
          </a:custGeom>
          <a:solidFill>
            <a:srgbClr val="00B05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t-IT" sz="1013" dirty="0">
              <a:solidFill>
                <a:srgbClr val="00B050"/>
              </a:solidFill>
            </a:endParaRPr>
          </a:p>
        </p:txBody>
      </p:sp>
      <p:sp>
        <p:nvSpPr>
          <p:cNvPr id="15" name="Freeform 25">
            <a:extLst>
              <a:ext uri="{FF2B5EF4-FFF2-40B4-BE49-F238E27FC236}">
                <a16:creationId xmlns:a16="http://schemas.microsoft.com/office/drawing/2014/main" id="{99FFF97D-7B51-4679-93D4-5661D86CE0F4}"/>
              </a:ext>
            </a:extLst>
          </p:cNvPr>
          <p:cNvSpPr>
            <a:spLocks noEditPoints="1"/>
          </p:cNvSpPr>
          <p:nvPr/>
        </p:nvSpPr>
        <p:spPr bwMode="auto">
          <a:xfrm>
            <a:off x="289603" y="2943200"/>
            <a:ext cx="484516" cy="517077"/>
          </a:xfrm>
          <a:custGeom>
            <a:avLst/>
            <a:gdLst>
              <a:gd name="T0" fmla="*/ 3720 w 3720"/>
              <a:gd name="T1" fmla="*/ 3516 h 3968"/>
              <a:gd name="T2" fmla="*/ 2360 w 3720"/>
              <a:gd name="T3" fmla="*/ 2888 h 3968"/>
              <a:gd name="T4" fmla="*/ 2416 w 3720"/>
              <a:gd name="T5" fmla="*/ 2603 h 3968"/>
              <a:gd name="T6" fmla="*/ 2531 w 3720"/>
              <a:gd name="T7" fmla="*/ 2345 h 3968"/>
              <a:gd name="T8" fmla="*/ 2697 w 3720"/>
              <a:gd name="T9" fmla="*/ 2121 h 3968"/>
              <a:gd name="T10" fmla="*/ 2909 w 3720"/>
              <a:gd name="T11" fmla="*/ 1938 h 3968"/>
              <a:gd name="T12" fmla="*/ 3156 w 3720"/>
              <a:gd name="T13" fmla="*/ 1804 h 3968"/>
              <a:gd name="T14" fmla="*/ 3434 w 3720"/>
              <a:gd name="T15" fmla="*/ 1728 h 3968"/>
              <a:gd name="T16" fmla="*/ 0 w 3720"/>
              <a:gd name="T17" fmla="*/ 1488 h 3968"/>
              <a:gd name="T18" fmla="*/ 355 w 3720"/>
              <a:gd name="T19" fmla="*/ 1503 h 3968"/>
              <a:gd name="T20" fmla="*/ 685 w 3720"/>
              <a:gd name="T21" fmla="*/ 1578 h 3968"/>
              <a:gd name="T22" fmla="*/ 988 w 3720"/>
              <a:gd name="T23" fmla="*/ 1712 h 3968"/>
              <a:gd name="T24" fmla="*/ 1258 w 3720"/>
              <a:gd name="T25" fmla="*/ 1896 h 3968"/>
              <a:gd name="T26" fmla="*/ 1488 w 3720"/>
              <a:gd name="T27" fmla="*/ 2128 h 3968"/>
              <a:gd name="T28" fmla="*/ 1674 w 3720"/>
              <a:gd name="T29" fmla="*/ 2398 h 3968"/>
              <a:gd name="T30" fmla="*/ 1807 w 3720"/>
              <a:gd name="T31" fmla="*/ 2701 h 3968"/>
              <a:gd name="T32" fmla="*/ 1884 w 3720"/>
              <a:gd name="T33" fmla="*/ 3030 h 3968"/>
              <a:gd name="T34" fmla="*/ 1898 w 3720"/>
              <a:gd name="T35" fmla="*/ 3968 h 3968"/>
              <a:gd name="T36" fmla="*/ 3161 w 3720"/>
              <a:gd name="T37" fmla="*/ 372 h 3968"/>
              <a:gd name="T38" fmla="*/ 3331 w 3720"/>
              <a:gd name="T39" fmla="*/ 401 h 3968"/>
              <a:gd name="T40" fmla="*/ 3476 w 3720"/>
              <a:gd name="T41" fmla="*/ 482 h 3968"/>
              <a:gd name="T42" fmla="*/ 3587 w 3720"/>
              <a:gd name="T43" fmla="*/ 606 h 3968"/>
              <a:gd name="T44" fmla="*/ 3652 w 3720"/>
              <a:gd name="T45" fmla="*/ 761 h 3968"/>
              <a:gd name="T46" fmla="*/ 3662 w 3720"/>
              <a:gd name="T47" fmla="*/ 935 h 3968"/>
              <a:gd name="T48" fmla="*/ 3615 w 3720"/>
              <a:gd name="T49" fmla="*/ 1098 h 3968"/>
              <a:gd name="T50" fmla="*/ 3518 w 3720"/>
              <a:gd name="T51" fmla="*/ 1233 h 3968"/>
              <a:gd name="T52" fmla="*/ 3383 w 3720"/>
              <a:gd name="T53" fmla="*/ 1329 h 3968"/>
              <a:gd name="T54" fmla="*/ 3219 w 3720"/>
              <a:gd name="T55" fmla="*/ 1378 h 3968"/>
              <a:gd name="T56" fmla="*/ 3045 w 3720"/>
              <a:gd name="T57" fmla="*/ 1368 h 3968"/>
              <a:gd name="T58" fmla="*/ 2891 w 3720"/>
              <a:gd name="T59" fmla="*/ 1303 h 3968"/>
              <a:gd name="T60" fmla="*/ 2767 w 3720"/>
              <a:gd name="T61" fmla="*/ 1192 h 3968"/>
              <a:gd name="T62" fmla="*/ 2686 w 3720"/>
              <a:gd name="T63" fmla="*/ 1047 h 3968"/>
              <a:gd name="T64" fmla="*/ 2656 w 3720"/>
              <a:gd name="T65" fmla="*/ 876 h 3968"/>
              <a:gd name="T66" fmla="*/ 2686 w 3720"/>
              <a:gd name="T67" fmla="*/ 706 h 3968"/>
              <a:gd name="T68" fmla="*/ 2767 w 3720"/>
              <a:gd name="T69" fmla="*/ 561 h 3968"/>
              <a:gd name="T70" fmla="*/ 2891 w 3720"/>
              <a:gd name="T71" fmla="*/ 450 h 3968"/>
              <a:gd name="T72" fmla="*/ 3045 w 3720"/>
              <a:gd name="T73" fmla="*/ 385 h 3968"/>
              <a:gd name="T74" fmla="*/ 993 w 3720"/>
              <a:gd name="T75" fmla="*/ 0 h 3968"/>
              <a:gd name="T76" fmla="*/ 1188 w 3720"/>
              <a:gd name="T77" fmla="*/ 31 h 3968"/>
              <a:gd name="T78" fmla="*/ 1359 w 3720"/>
              <a:gd name="T79" fmla="*/ 120 h 3968"/>
              <a:gd name="T80" fmla="*/ 1492 w 3720"/>
              <a:gd name="T81" fmla="*/ 253 h 3968"/>
              <a:gd name="T82" fmla="*/ 1581 w 3720"/>
              <a:gd name="T83" fmla="*/ 424 h 3968"/>
              <a:gd name="T84" fmla="*/ 1612 w 3720"/>
              <a:gd name="T85" fmla="*/ 620 h 3968"/>
              <a:gd name="T86" fmla="*/ 1581 w 3720"/>
              <a:gd name="T87" fmla="*/ 815 h 3968"/>
              <a:gd name="T88" fmla="*/ 1492 w 3720"/>
              <a:gd name="T89" fmla="*/ 986 h 3968"/>
              <a:gd name="T90" fmla="*/ 1359 w 3720"/>
              <a:gd name="T91" fmla="*/ 1120 h 3968"/>
              <a:gd name="T92" fmla="*/ 1188 w 3720"/>
              <a:gd name="T93" fmla="*/ 1208 h 3968"/>
              <a:gd name="T94" fmla="*/ 993 w 3720"/>
              <a:gd name="T95" fmla="*/ 1240 h 3968"/>
              <a:gd name="T96" fmla="*/ 796 w 3720"/>
              <a:gd name="T97" fmla="*/ 1208 h 3968"/>
              <a:gd name="T98" fmla="*/ 625 w 3720"/>
              <a:gd name="T99" fmla="*/ 1120 h 3968"/>
              <a:gd name="T100" fmla="*/ 492 w 3720"/>
              <a:gd name="T101" fmla="*/ 986 h 3968"/>
              <a:gd name="T102" fmla="*/ 404 w 3720"/>
              <a:gd name="T103" fmla="*/ 815 h 3968"/>
              <a:gd name="T104" fmla="*/ 372 w 3720"/>
              <a:gd name="T105" fmla="*/ 620 h 3968"/>
              <a:gd name="T106" fmla="*/ 404 w 3720"/>
              <a:gd name="T107" fmla="*/ 424 h 3968"/>
              <a:gd name="T108" fmla="*/ 492 w 3720"/>
              <a:gd name="T109" fmla="*/ 253 h 3968"/>
              <a:gd name="T110" fmla="*/ 625 w 3720"/>
              <a:gd name="T111" fmla="*/ 120 h 3968"/>
              <a:gd name="T112" fmla="*/ 796 w 3720"/>
              <a:gd name="T113" fmla="*/ 31 h 3968"/>
              <a:gd name="T114" fmla="*/ 993 w 3720"/>
              <a:gd name="T115" fmla="*/ 0 h 3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720" h="3968">
                <a:moveTo>
                  <a:pt x="3632" y="1713"/>
                </a:moveTo>
                <a:lnTo>
                  <a:pt x="3720" y="1713"/>
                </a:lnTo>
                <a:lnTo>
                  <a:pt x="3720" y="3516"/>
                </a:lnTo>
                <a:lnTo>
                  <a:pt x="2356" y="3516"/>
                </a:lnTo>
                <a:lnTo>
                  <a:pt x="2356" y="2989"/>
                </a:lnTo>
                <a:lnTo>
                  <a:pt x="2360" y="2888"/>
                </a:lnTo>
                <a:lnTo>
                  <a:pt x="2371" y="2791"/>
                </a:lnTo>
                <a:lnTo>
                  <a:pt x="2390" y="2695"/>
                </a:lnTo>
                <a:lnTo>
                  <a:pt x="2416" y="2603"/>
                </a:lnTo>
                <a:lnTo>
                  <a:pt x="2447" y="2513"/>
                </a:lnTo>
                <a:lnTo>
                  <a:pt x="2486" y="2427"/>
                </a:lnTo>
                <a:lnTo>
                  <a:pt x="2531" y="2345"/>
                </a:lnTo>
                <a:lnTo>
                  <a:pt x="2581" y="2266"/>
                </a:lnTo>
                <a:lnTo>
                  <a:pt x="2636" y="2191"/>
                </a:lnTo>
                <a:lnTo>
                  <a:pt x="2697" y="2121"/>
                </a:lnTo>
                <a:lnTo>
                  <a:pt x="2764" y="2054"/>
                </a:lnTo>
                <a:lnTo>
                  <a:pt x="2834" y="1993"/>
                </a:lnTo>
                <a:lnTo>
                  <a:pt x="2909" y="1938"/>
                </a:lnTo>
                <a:lnTo>
                  <a:pt x="2988" y="1887"/>
                </a:lnTo>
                <a:lnTo>
                  <a:pt x="3070" y="1843"/>
                </a:lnTo>
                <a:lnTo>
                  <a:pt x="3156" y="1804"/>
                </a:lnTo>
                <a:lnTo>
                  <a:pt x="3246" y="1773"/>
                </a:lnTo>
                <a:lnTo>
                  <a:pt x="3339" y="1747"/>
                </a:lnTo>
                <a:lnTo>
                  <a:pt x="3434" y="1728"/>
                </a:lnTo>
                <a:lnTo>
                  <a:pt x="3532" y="1717"/>
                </a:lnTo>
                <a:lnTo>
                  <a:pt x="3632" y="1713"/>
                </a:lnTo>
                <a:close/>
                <a:moveTo>
                  <a:pt x="0" y="1488"/>
                </a:moveTo>
                <a:lnTo>
                  <a:pt x="124" y="1488"/>
                </a:lnTo>
                <a:lnTo>
                  <a:pt x="241" y="1492"/>
                </a:lnTo>
                <a:lnTo>
                  <a:pt x="355" y="1503"/>
                </a:lnTo>
                <a:lnTo>
                  <a:pt x="468" y="1521"/>
                </a:lnTo>
                <a:lnTo>
                  <a:pt x="578" y="1546"/>
                </a:lnTo>
                <a:lnTo>
                  <a:pt x="685" y="1578"/>
                </a:lnTo>
                <a:lnTo>
                  <a:pt x="789" y="1616"/>
                </a:lnTo>
                <a:lnTo>
                  <a:pt x="890" y="1661"/>
                </a:lnTo>
                <a:lnTo>
                  <a:pt x="988" y="1712"/>
                </a:lnTo>
                <a:lnTo>
                  <a:pt x="1081" y="1768"/>
                </a:lnTo>
                <a:lnTo>
                  <a:pt x="1172" y="1830"/>
                </a:lnTo>
                <a:lnTo>
                  <a:pt x="1258" y="1896"/>
                </a:lnTo>
                <a:lnTo>
                  <a:pt x="1339" y="1969"/>
                </a:lnTo>
                <a:lnTo>
                  <a:pt x="1417" y="2047"/>
                </a:lnTo>
                <a:lnTo>
                  <a:pt x="1488" y="2128"/>
                </a:lnTo>
                <a:lnTo>
                  <a:pt x="1555" y="2214"/>
                </a:lnTo>
                <a:lnTo>
                  <a:pt x="1618" y="2304"/>
                </a:lnTo>
                <a:lnTo>
                  <a:pt x="1674" y="2398"/>
                </a:lnTo>
                <a:lnTo>
                  <a:pt x="1725" y="2495"/>
                </a:lnTo>
                <a:lnTo>
                  <a:pt x="1770" y="2597"/>
                </a:lnTo>
                <a:lnTo>
                  <a:pt x="1807" y="2701"/>
                </a:lnTo>
                <a:lnTo>
                  <a:pt x="1840" y="2808"/>
                </a:lnTo>
                <a:lnTo>
                  <a:pt x="1864" y="2918"/>
                </a:lnTo>
                <a:lnTo>
                  <a:pt x="1884" y="3030"/>
                </a:lnTo>
                <a:lnTo>
                  <a:pt x="1895" y="3145"/>
                </a:lnTo>
                <a:lnTo>
                  <a:pt x="1898" y="3261"/>
                </a:lnTo>
                <a:lnTo>
                  <a:pt x="1898" y="3968"/>
                </a:lnTo>
                <a:lnTo>
                  <a:pt x="0" y="3968"/>
                </a:lnTo>
                <a:lnTo>
                  <a:pt x="0" y="1488"/>
                </a:lnTo>
                <a:close/>
                <a:moveTo>
                  <a:pt x="3161" y="372"/>
                </a:moveTo>
                <a:lnTo>
                  <a:pt x="3219" y="375"/>
                </a:lnTo>
                <a:lnTo>
                  <a:pt x="3276" y="385"/>
                </a:lnTo>
                <a:lnTo>
                  <a:pt x="3331" y="401"/>
                </a:lnTo>
                <a:lnTo>
                  <a:pt x="3383" y="423"/>
                </a:lnTo>
                <a:lnTo>
                  <a:pt x="3432" y="450"/>
                </a:lnTo>
                <a:lnTo>
                  <a:pt x="3476" y="482"/>
                </a:lnTo>
                <a:lnTo>
                  <a:pt x="3518" y="520"/>
                </a:lnTo>
                <a:lnTo>
                  <a:pt x="3555" y="561"/>
                </a:lnTo>
                <a:lnTo>
                  <a:pt x="3587" y="606"/>
                </a:lnTo>
                <a:lnTo>
                  <a:pt x="3615" y="654"/>
                </a:lnTo>
                <a:lnTo>
                  <a:pt x="3636" y="706"/>
                </a:lnTo>
                <a:lnTo>
                  <a:pt x="3652" y="761"/>
                </a:lnTo>
                <a:lnTo>
                  <a:pt x="3662" y="818"/>
                </a:lnTo>
                <a:lnTo>
                  <a:pt x="3665" y="876"/>
                </a:lnTo>
                <a:lnTo>
                  <a:pt x="3662" y="935"/>
                </a:lnTo>
                <a:lnTo>
                  <a:pt x="3652" y="992"/>
                </a:lnTo>
                <a:lnTo>
                  <a:pt x="3636" y="1047"/>
                </a:lnTo>
                <a:lnTo>
                  <a:pt x="3615" y="1098"/>
                </a:lnTo>
                <a:lnTo>
                  <a:pt x="3587" y="1147"/>
                </a:lnTo>
                <a:lnTo>
                  <a:pt x="3555" y="1192"/>
                </a:lnTo>
                <a:lnTo>
                  <a:pt x="3518" y="1233"/>
                </a:lnTo>
                <a:lnTo>
                  <a:pt x="3476" y="1270"/>
                </a:lnTo>
                <a:lnTo>
                  <a:pt x="3432" y="1303"/>
                </a:lnTo>
                <a:lnTo>
                  <a:pt x="3383" y="1329"/>
                </a:lnTo>
                <a:lnTo>
                  <a:pt x="3331" y="1351"/>
                </a:lnTo>
                <a:lnTo>
                  <a:pt x="3276" y="1368"/>
                </a:lnTo>
                <a:lnTo>
                  <a:pt x="3219" y="1378"/>
                </a:lnTo>
                <a:lnTo>
                  <a:pt x="3161" y="1381"/>
                </a:lnTo>
                <a:lnTo>
                  <a:pt x="3102" y="1378"/>
                </a:lnTo>
                <a:lnTo>
                  <a:pt x="3045" y="1368"/>
                </a:lnTo>
                <a:lnTo>
                  <a:pt x="2990" y="1351"/>
                </a:lnTo>
                <a:lnTo>
                  <a:pt x="2939" y="1329"/>
                </a:lnTo>
                <a:lnTo>
                  <a:pt x="2891" y="1303"/>
                </a:lnTo>
                <a:lnTo>
                  <a:pt x="2845" y="1270"/>
                </a:lnTo>
                <a:lnTo>
                  <a:pt x="2804" y="1233"/>
                </a:lnTo>
                <a:lnTo>
                  <a:pt x="2767" y="1192"/>
                </a:lnTo>
                <a:lnTo>
                  <a:pt x="2735" y="1147"/>
                </a:lnTo>
                <a:lnTo>
                  <a:pt x="2708" y="1098"/>
                </a:lnTo>
                <a:lnTo>
                  <a:pt x="2686" y="1047"/>
                </a:lnTo>
                <a:lnTo>
                  <a:pt x="2669" y="992"/>
                </a:lnTo>
                <a:lnTo>
                  <a:pt x="2659" y="935"/>
                </a:lnTo>
                <a:lnTo>
                  <a:pt x="2656" y="876"/>
                </a:lnTo>
                <a:lnTo>
                  <a:pt x="2659" y="818"/>
                </a:lnTo>
                <a:lnTo>
                  <a:pt x="2669" y="761"/>
                </a:lnTo>
                <a:lnTo>
                  <a:pt x="2686" y="706"/>
                </a:lnTo>
                <a:lnTo>
                  <a:pt x="2708" y="654"/>
                </a:lnTo>
                <a:lnTo>
                  <a:pt x="2735" y="606"/>
                </a:lnTo>
                <a:lnTo>
                  <a:pt x="2767" y="561"/>
                </a:lnTo>
                <a:lnTo>
                  <a:pt x="2804" y="520"/>
                </a:lnTo>
                <a:lnTo>
                  <a:pt x="2845" y="482"/>
                </a:lnTo>
                <a:lnTo>
                  <a:pt x="2891" y="450"/>
                </a:lnTo>
                <a:lnTo>
                  <a:pt x="2939" y="423"/>
                </a:lnTo>
                <a:lnTo>
                  <a:pt x="2990" y="401"/>
                </a:lnTo>
                <a:lnTo>
                  <a:pt x="3045" y="385"/>
                </a:lnTo>
                <a:lnTo>
                  <a:pt x="3102" y="375"/>
                </a:lnTo>
                <a:lnTo>
                  <a:pt x="3161" y="372"/>
                </a:lnTo>
                <a:close/>
                <a:moveTo>
                  <a:pt x="993" y="0"/>
                </a:moveTo>
                <a:lnTo>
                  <a:pt x="1059" y="3"/>
                </a:lnTo>
                <a:lnTo>
                  <a:pt x="1125" y="14"/>
                </a:lnTo>
                <a:lnTo>
                  <a:pt x="1188" y="31"/>
                </a:lnTo>
                <a:lnTo>
                  <a:pt x="1248" y="55"/>
                </a:lnTo>
                <a:lnTo>
                  <a:pt x="1305" y="84"/>
                </a:lnTo>
                <a:lnTo>
                  <a:pt x="1359" y="120"/>
                </a:lnTo>
                <a:lnTo>
                  <a:pt x="1407" y="160"/>
                </a:lnTo>
                <a:lnTo>
                  <a:pt x="1452" y="204"/>
                </a:lnTo>
                <a:lnTo>
                  <a:pt x="1492" y="253"/>
                </a:lnTo>
                <a:lnTo>
                  <a:pt x="1527" y="306"/>
                </a:lnTo>
                <a:lnTo>
                  <a:pt x="1558" y="363"/>
                </a:lnTo>
                <a:lnTo>
                  <a:pt x="1581" y="424"/>
                </a:lnTo>
                <a:lnTo>
                  <a:pt x="1598" y="487"/>
                </a:lnTo>
                <a:lnTo>
                  <a:pt x="1608" y="552"/>
                </a:lnTo>
                <a:lnTo>
                  <a:pt x="1612" y="620"/>
                </a:lnTo>
                <a:lnTo>
                  <a:pt x="1608" y="687"/>
                </a:lnTo>
                <a:lnTo>
                  <a:pt x="1598" y="752"/>
                </a:lnTo>
                <a:lnTo>
                  <a:pt x="1581" y="815"/>
                </a:lnTo>
                <a:lnTo>
                  <a:pt x="1558" y="876"/>
                </a:lnTo>
                <a:lnTo>
                  <a:pt x="1527" y="933"/>
                </a:lnTo>
                <a:lnTo>
                  <a:pt x="1492" y="986"/>
                </a:lnTo>
                <a:lnTo>
                  <a:pt x="1452" y="1035"/>
                </a:lnTo>
                <a:lnTo>
                  <a:pt x="1407" y="1080"/>
                </a:lnTo>
                <a:lnTo>
                  <a:pt x="1359" y="1120"/>
                </a:lnTo>
                <a:lnTo>
                  <a:pt x="1305" y="1155"/>
                </a:lnTo>
                <a:lnTo>
                  <a:pt x="1248" y="1185"/>
                </a:lnTo>
                <a:lnTo>
                  <a:pt x="1188" y="1208"/>
                </a:lnTo>
                <a:lnTo>
                  <a:pt x="1125" y="1225"/>
                </a:lnTo>
                <a:lnTo>
                  <a:pt x="1059" y="1236"/>
                </a:lnTo>
                <a:lnTo>
                  <a:pt x="993" y="1240"/>
                </a:lnTo>
                <a:lnTo>
                  <a:pt x="925" y="1236"/>
                </a:lnTo>
                <a:lnTo>
                  <a:pt x="859" y="1225"/>
                </a:lnTo>
                <a:lnTo>
                  <a:pt x="796" y="1208"/>
                </a:lnTo>
                <a:lnTo>
                  <a:pt x="736" y="1185"/>
                </a:lnTo>
                <a:lnTo>
                  <a:pt x="679" y="1155"/>
                </a:lnTo>
                <a:lnTo>
                  <a:pt x="625" y="1120"/>
                </a:lnTo>
                <a:lnTo>
                  <a:pt x="577" y="1080"/>
                </a:lnTo>
                <a:lnTo>
                  <a:pt x="532" y="1035"/>
                </a:lnTo>
                <a:lnTo>
                  <a:pt x="492" y="986"/>
                </a:lnTo>
                <a:lnTo>
                  <a:pt x="457" y="933"/>
                </a:lnTo>
                <a:lnTo>
                  <a:pt x="427" y="876"/>
                </a:lnTo>
                <a:lnTo>
                  <a:pt x="404" y="815"/>
                </a:lnTo>
                <a:lnTo>
                  <a:pt x="387" y="752"/>
                </a:lnTo>
                <a:lnTo>
                  <a:pt x="376" y="687"/>
                </a:lnTo>
                <a:lnTo>
                  <a:pt x="372" y="620"/>
                </a:lnTo>
                <a:lnTo>
                  <a:pt x="376" y="552"/>
                </a:lnTo>
                <a:lnTo>
                  <a:pt x="387" y="487"/>
                </a:lnTo>
                <a:lnTo>
                  <a:pt x="404" y="424"/>
                </a:lnTo>
                <a:lnTo>
                  <a:pt x="427" y="363"/>
                </a:lnTo>
                <a:lnTo>
                  <a:pt x="457" y="306"/>
                </a:lnTo>
                <a:lnTo>
                  <a:pt x="492" y="253"/>
                </a:lnTo>
                <a:lnTo>
                  <a:pt x="532" y="204"/>
                </a:lnTo>
                <a:lnTo>
                  <a:pt x="577" y="160"/>
                </a:lnTo>
                <a:lnTo>
                  <a:pt x="625" y="120"/>
                </a:lnTo>
                <a:lnTo>
                  <a:pt x="679" y="84"/>
                </a:lnTo>
                <a:lnTo>
                  <a:pt x="736" y="55"/>
                </a:lnTo>
                <a:lnTo>
                  <a:pt x="796" y="31"/>
                </a:lnTo>
                <a:lnTo>
                  <a:pt x="859" y="14"/>
                </a:lnTo>
                <a:lnTo>
                  <a:pt x="925" y="3"/>
                </a:lnTo>
                <a:lnTo>
                  <a:pt x="993" y="0"/>
                </a:lnTo>
                <a:close/>
              </a:path>
            </a:pathLst>
          </a:custGeom>
          <a:solidFill>
            <a:srgbClr val="E2001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t-IT" sz="1013"/>
          </a:p>
        </p:txBody>
      </p:sp>
      <p:sp>
        <p:nvSpPr>
          <p:cNvPr id="16" name="Freeform 57">
            <a:extLst>
              <a:ext uri="{FF2B5EF4-FFF2-40B4-BE49-F238E27FC236}">
                <a16:creationId xmlns:a16="http://schemas.microsoft.com/office/drawing/2014/main" id="{C00FA670-A1DF-451B-8800-64D49D82E200}"/>
              </a:ext>
            </a:extLst>
          </p:cNvPr>
          <p:cNvSpPr>
            <a:spLocks noEditPoints="1"/>
          </p:cNvSpPr>
          <p:nvPr/>
        </p:nvSpPr>
        <p:spPr bwMode="auto">
          <a:xfrm>
            <a:off x="262068" y="2126347"/>
            <a:ext cx="512430" cy="349794"/>
          </a:xfrm>
          <a:custGeom>
            <a:avLst/>
            <a:gdLst>
              <a:gd name="T0" fmla="*/ 1996 w 3968"/>
              <a:gd name="T1" fmla="*/ 733 h 2709"/>
              <a:gd name="T2" fmla="*/ 2084 w 3968"/>
              <a:gd name="T3" fmla="*/ 745 h 2709"/>
              <a:gd name="T4" fmla="*/ 2161 w 3968"/>
              <a:gd name="T5" fmla="*/ 782 h 2709"/>
              <a:gd name="T6" fmla="*/ 2225 w 3968"/>
              <a:gd name="T7" fmla="*/ 837 h 2709"/>
              <a:gd name="T8" fmla="*/ 2272 w 3968"/>
              <a:gd name="T9" fmla="*/ 909 h 2709"/>
              <a:gd name="T10" fmla="*/ 2296 w 3968"/>
              <a:gd name="T11" fmla="*/ 991 h 2709"/>
              <a:gd name="T12" fmla="*/ 2299 w 3968"/>
              <a:gd name="T13" fmla="*/ 1132 h 2709"/>
              <a:gd name="T14" fmla="*/ 1242 w 3968"/>
              <a:gd name="T15" fmla="*/ 2709 h 2709"/>
              <a:gd name="T16" fmla="*/ 0 w 3968"/>
              <a:gd name="T17" fmla="*/ 1893 h 2709"/>
              <a:gd name="T18" fmla="*/ 16 w 3968"/>
              <a:gd name="T19" fmla="*/ 1705 h 2709"/>
              <a:gd name="T20" fmla="*/ 59 w 3968"/>
              <a:gd name="T21" fmla="*/ 1526 h 2709"/>
              <a:gd name="T22" fmla="*/ 130 w 3968"/>
              <a:gd name="T23" fmla="*/ 1360 h 2709"/>
              <a:gd name="T24" fmla="*/ 224 w 3968"/>
              <a:gd name="T25" fmla="*/ 1208 h 2709"/>
              <a:gd name="T26" fmla="*/ 339 w 3968"/>
              <a:gd name="T27" fmla="*/ 1073 h 2709"/>
              <a:gd name="T28" fmla="*/ 475 w 3968"/>
              <a:gd name="T29" fmla="*/ 956 h 2709"/>
              <a:gd name="T30" fmla="*/ 627 w 3968"/>
              <a:gd name="T31" fmla="*/ 862 h 2709"/>
              <a:gd name="T32" fmla="*/ 794 w 3968"/>
              <a:gd name="T33" fmla="*/ 791 h 2709"/>
              <a:gd name="T34" fmla="*/ 972 w 3968"/>
              <a:gd name="T35" fmla="*/ 748 h 2709"/>
              <a:gd name="T36" fmla="*/ 1160 w 3968"/>
              <a:gd name="T37" fmla="*/ 733 h 2709"/>
              <a:gd name="T38" fmla="*/ 682 w 3968"/>
              <a:gd name="T39" fmla="*/ 4 h 2709"/>
              <a:gd name="T40" fmla="*/ 777 w 3968"/>
              <a:gd name="T41" fmla="*/ 33 h 2709"/>
              <a:gd name="T42" fmla="*/ 857 w 3968"/>
              <a:gd name="T43" fmla="*/ 85 h 2709"/>
              <a:gd name="T44" fmla="*/ 920 w 3968"/>
              <a:gd name="T45" fmla="*/ 157 h 2709"/>
              <a:gd name="T46" fmla="*/ 961 w 3968"/>
              <a:gd name="T47" fmla="*/ 246 h 2709"/>
              <a:gd name="T48" fmla="*/ 976 w 3968"/>
              <a:gd name="T49" fmla="*/ 345 h 2709"/>
              <a:gd name="T50" fmla="*/ 961 w 3968"/>
              <a:gd name="T51" fmla="*/ 445 h 2709"/>
              <a:gd name="T52" fmla="*/ 920 w 3968"/>
              <a:gd name="T53" fmla="*/ 533 h 2709"/>
              <a:gd name="T54" fmla="*/ 857 w 3968"/>
              <a:gd name="T55" fmla="*/ 606 h 2709"/>
              <a:gd name="T56" fmla="*/ 777 w 3968"/>
              <a:gd name="T57" fmla="*/ 658 h 2709"/>
              <a:gd name="T58" fmla="*/ 682 w 3968"/>
              <a:gd name="T59" fmla="*/ 686 h 2709"/>
              <a:gd name="T60" fmla="*/ 581 w 3968"/>
              <a:gd name="T61" fmla="*/ 686 h 2709"/>
              <a:gd name="T62" fmla="*/ 486 w 3968"/>
              <a:gd name="T63" fmla="*/ 658 h 2709"/>
              <a:gd name="T64" fmla="*/ 405 w 3968"/>
              <a:gd name="T65" fmla="*/ 606 h 2709"/>
              <a:gd name="T66" fmla="*/ 342 w 3968"/>
              <a:gd name="T67" fmla="*/ 533 h 2709"/>
              <a:gd name="T68" fmla="*/ 301 w 3968"/>
              <a:gd name="T69" fmla="*/ 445 h 2709"/>
              <a:gd name="T70" fmla="*/ 286 w 3968"/>
              <a:gd name="T71" fmla="*/ 345 h 2709"/>
              <a:gd name="T72" fmla="*/ 301 w 3968"/>
              <a:gd name="T73" fmla="*/ 246 h 2709"/>
              <a:gd name="T74" fmla="*/ 342 w 3968"/>
              <a:gd name="T75" fmla="*/ 157 h 2709"/>
              <a:gd name="T76" fmla="*/ 405 w 3968"/>
              <a:gd name="T77" fmla="*/ 85 h 2709"/>
              <a:gd name="T78" fmla="*/ 486 w 3968"/>
              <a:gd name="T79" fmla="*/ 33 h 2709"/>
              <a:gd name="T80" fmla="*/ 581 w 3968"/>
              <a:gd name="T81" fmla="*/ 4 h 2709"/>
              <a:gd name="T82" fmla="*/ 1587 w 3968"/>
              <a:gd name="T83" fmla="*/ 0 h 2709"/>
              <a:gd name="T84" fmla="*/ 3968 w 3968"/>
              <a:gd name="T85" fmla="*/ 2709 h 2709"/>
              <a:gd name="T86" fmla="*/ 1616 w 3968"/>
              <a:gd name="T87" fmla="*/ 2416 h 2709"/>
              <a:gd name="T88" fmla="*/ 3675 w 3968"/>
              <a:gd name="T89" fmla="*/ 293 h 2709"/>
              <a:gd name="T90" fmla="*/ 1293 w 3968"/>
              <a:gd name="T91" fmla="*/ 293 h 2709"/>
              <a:gd name="T92" fmla="*/ 1305 w 3968"/>
              <a:gd name="T93" fmla="*/ 208 h 2709"/>
              <a:gd name="T94" fmla="*/ 1341 w 3968"/>
              <a:gd name="T95" fmla="*/ 133 h 2709"/>
              <a:gd name="T96" fmla="*/ 1394 w 3968"/>
              <a:gd name="T97" fmla="*/ 71 h 2709"/>
              <a:gd name="T98" fmla="*/ 1463 w 3968"/>
              <a:gd name="T99" fmla="*/ 27 h 2709"/>
              <a:gd name="T100" fmla="*/ 1544 w 3968"/>
              <a:gd name="T101" fmla="*/ 2 h 2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968" h="2709">
                <a:moveTo>
                  <a:pt x="1160" y="733"/>
                </a:moveTo>
                <a:lnTo>
                  <a:pt x="1996" y="733"/>
                </a:lnTo>
                <a:lnTo>
                  <a:pt x="2041" y="736"/>
                </a:lnTo>
                <a:lnTo>
                  <a:pt x="2084" y="745"/>
                </a:lnTo>
                <a:lnTo>
                  <a:pt x="2124" y="761"/>
                </a:lnTo>
                <a:lnTo>
                  <a:pt x="2161" y="782"/>
                </a:lnTo>
                <a:lnTo>
                  <a:pt x="2195" y="807"/>
                </a:lnTo>
                <a:lnTo>
                  <a:pt x="2225" y="837"/>
                </a:lnTo>
                <a:lnTo>
                  <a:pt x="2251" y="871"/>
                </a:lnTo>
                <a:lnTo>
                  <a:pt x="2272" y="909"/>
                </a:lnTo>
                <a:lnTo>
                  <a:pt x="2287" y="949"/>
                </a:lnTo>
                <a:lnTo>
                  <a:pt x="2296" y="991"/>
                </a:lnTo>
                <a:lnTo>
                  <a:pt x="2299" y="1036"/>
                </a:lnTo>
                <a:lnTo>
                  <a:pt x="2299" y="1132"/>
                </a:lnTo>
                <a:lnTo>
                  <a:pt x="1242" y="1132"/>
                </a:lnTo>
                <a:lnTo>
                  <a:pt x="1242" y="2709"/>
                </a:lnTo>
                <a:lnTo>
                  <a:pt x="0" y="2709"/>
                </a:lnTo>
                <a:lnTo>
                  <a:pt x="0" y="1893"/>
                </a:lnTo>
                <a:lnTo>
                  <a:pt x="4" y="1799"/>
                </a:lnTo>
                <a:lnTo>
                  <a:pt x="16" y="1705"/>
                </a:lnTo>
                <a:lnTo>
                  <a:pt x="34" y="1614"/>
                </a:lnTo>
                <a:lnTo>
                  <a:pt x="59" y="1526"/>
                </a:lnTo>
                <a:lnTo>
                  <a:pt x="91" y="1441"/>
                </a:lnTo>
                <a:lnTo>
                  <a:pt x="130" y="1360"/>
                </a:lnTo>
                <a:lnTo>
                  <a:pt x="173" y="1282"/>
                </a:lnTo>
                <a:lnTo>
                  <a:pt x="224" y="1208"/>
                </a:lnTo>
                <a:lnTo>
                  <a:pt x="279" y="1138"/>
                </a:lnTo>
                <a:lnTo>
                  <a:pt x="339" y="1073"/>
                </a:lnTo>
                <a:lnTo>
                  <a:pt x="405" y="1012"/>
                </a:lnTo>
                <a:lnTo>
                  <a:pt x="475" y="956"/>
                </a:lnTo>
                <a:lnTo>
                  <a:pt x="549" y="907"/>
                </a:lnTo>
                <a:lnTo>
                  <a:pt x="627" y="862"/>
                </a:lnTo>
                <a:lnTo>
                  <a:pt x="709" y="824"/>
                </a:lnTo>
                <a:lnTo>
                  <a:pt x="794" y="791"/>
                </a:lnTo>
                <a:lnTo>
                  <a:pt x="881" y="766"/>
                </a:lnTo>
                <a:lnTo>
                  <a:pt x="972" y="748"/>
                </a:lnTo>
                <a:lnTo>
                  <a:pt x="1065" y="737"/>
                </a:lnTo>
                <a:lnTo>
                  <a:pt x="1160" y="733"/>
                </a:lnTo>
                <a:close/>
                <a:moveTo>
                  <a:pt x="632" y="0"/>
                </a:moveTo>
                <a:lnTo>
                  <a:pt x="682" y="4"/>
                </a:lnTo>
                <a:lnTo>
                  <a:pt x="731" y="14"/>
                </a:lnTo>
                <a:lnTo>
                  <a:pt x="777" y="33"/>
                </a:lnTo>
                <a:lnTo>
                  <a:pt x="819" y="56"/>
                </a:lnTo>
                <a:lnTo>
                  <a:pt x="857" y="85"/>
                </a:lnTo>
                <a:lnTo>
                  <a:pt x="891" y="119"/>
                </a:lnTo>
                <a:lnTo>
                  <a:pt x="920" y="157"/>
                </a:lnTo>
                <a:lnTo>
                  <a:pt x="944" y="200"/>
                </a:lnTo>
                <a:lnTo>
                  <a:pt x="961" y="246"/>
                </a:lnTo>
                <a:lnTo>
                  <a:pt x="972" y="294"/>
                </a:lnTo>
                <a:lnTo>
                  <a:pt x="976" y="345"/>
                </a:lnTo>
                <a:lnTo>
                  <a:pt x="972" y="396"/>
                </a:lnTo>
                <a:lnTo>
                  <a:pt x="961" y="445"/>
                </a:lnTo>
                <a:lnTo>
                  <a:pt x="944" y="491"/>
                </a:lnTo>
                <a:lnTo>
                  <a:pt x="920" y="533"/>
                </a:lnTo>
                <a:lnTo>
                  <a:pt x="891" y="571"/>
                </a:lnTo>
                <a:lnTo>
                  <a:pt x="857" y="606"/>
                </a:lnTo>
                <a:lnTo>
                  <a:pt x="819" y="635"/>
                </a:lnTo>
                <a:lnTo>
                  <a:pt x="777" y="658"/>
                </a:lnTo>
                <a:lnTo>
                  <a:pt x="731" y="675"/>
                </a:lnTo>
                <a:lnTo>
                  <a:pt x="682" y="686"/>
                </a:lnTo>
                <a:lnTo>
                  <a:pt x="632" y="690"/>
                </a:lnTo>
                <a:lnTo>
                  <a:pt x="581" y="686"/>
                </a:lnTo>
                <a:lnTo>
                  <a:pt x="531" y="675"/>
                </a:lnTo>
                <a:lnTo>
                  <a:pt x="486" y="658"/>
                </a:lnTo>
                <a:lnTo>
                  <a:pt x="444" y="635"/>
                </a:lnTo>
                <a:lnTo>
                  <a:pt x="405" y="606"/>
                </a:lnTo>
                <a:lnTo>
                  <a:pt x="371" y="571"/>
                </a:lnTo>
                <a:lnTo>
                  <a:pt x="342" y="533"/>
                </a:lnTo>
                <a:lnTo>
                  <a:pt x="319" y="491"/>
                </a:lnTo>
                <a:lnTo>
                  <a:pt x="301" y="445"/>
                </a:lnTo>
                <a:lnTo>
                  <a:pt x="290" y="396"/>
                </a:lnTo>
                <a:lnTo>
                  <a:pt x="286" y="345"/>
                </a:lnTo>
                <a:lnTo>
                  <a:pt x="290" y="294"/>
                </a:lnTo>
                <a:lnTo>
                  <a:pt x="301" y="246"/>
                </a:lnTo>
                <a:lnTo>
                  <a:pt x="319" y="200"/>
                </a:lnTo>
                <a:lnTo>
                  <a:pt x="342" y="157"/>
                </a:lnTo>
                <a:lnTo>
                  <a:pt x="371" y="119"/>
                </a:lnTo>
                <a:lnTo>
                  <a:pt x="405" y="85"/>
                </a:lnTo>
                <a:lnTo>
                  <a:pt x="444" y="56"/>
                </a:lnTo>
                <a:lnTo>
                  <a:pt x="486" y="33"/>
                </a:lnTo>
                <a:lnTo>
                  <a:pt x="531" y="14"/>
                </a:lnTo>
                <a:lnTo>
                  <a:pt x="581" y="4"/>
                </a:lnTo>
                <a:lnTo>
                  <a:pt x="632" y="0"/>
                </a:lnTo>
                <a:close/>
                <a:moveTo>
                  <a:pt x="1587" y="0"/>
                </a:moveTo>
                <a:lnTo>
                  <a:pt x="3968" y="0"/>
                </a:lnTo>
                <a:lnTo>
                  <a:pt x="3968" y="2709"/>
                </a:lnTo>
                <a:lnTo>
                  <a:pt x="1616" y="2709"/>
                </a:lnTo>
                <a:lnTo>
                  <a:pt x="1616" y="2416"/>
                </a:lnTo>
                <a:lnTo>
                  <a:pt x="3675" y="2416"/>
                </a:lnTo>
                <a:lnTo>
                  <a:pt x="3675" y="293"/>
                </a:lnTo>
                <a:lnTo>
                  <a:pt x="1293" y="293"/>
                </a:lnTo>
                <a:lnTo>
                  <a:pt x="1293" y="293"/>
                </a:lnTo>
                <a:lnTo>
                  <a:pt x="1297" y="250"/>
                </a:lnTo>
                <a:lnTo>
                  <a:pt x="1305" y="208"/>
                </a:lnTo>
                <a:lnTo>
                  <a:pt x="1321" y="170"/>
                </a:lnTo>
                <a:lnTo>
                  <a:pt x="1341" y="133"/>
                </a:lnTo>
                <a:lnTo>
                  <a:pt x="1365" y="101"/>
                </a:lnTo>
                <a:lnTo>
                  <a:pt x="1394" y="71"/>
                </a:lnTo>
                <a:lnTo>
                  <a:pt x="1427" y="47"/>
                </a:lnTo>
                <a:lnTo>
                  <a:pt x="1463" y="27"/>
                </a:lnTo>
                <a:lnTo>
                  <a:pt x="1502" y="12"/>
                </a:lnTo>
                <a:lnTo>
                  <a:pt x="1544" y="2"/>
                </a:lnTo>
                <a:lnTo>
                  <a:pt x="1587" y="0"/>
                </a:lnTo>
                <a:close/>
              </a:path>
            </a:pathLst>
          </a:custGeom>
          <a:solidFill>
            <a:srgbClr val="E2001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t-IT" sz="1013"/>
          </a:p>
        </p:txBody>
      </p:sp>
      <p:sp>
        <p:nvSpPr>
          <p:cNvPr id="17" name="Rettangolo con angoli arrotondati in diagonale 102">
            <a:extLst>
              <a:ext uri="{FF2B5EF4-FFF2-40B4-BE49-F238E27FC236}">
                <a16:creationId xmlns:a16="http://schemas.microsoft.com/office/drawing/2014/main" id="{FF81ED31-9986-43CC-A415-4DAF76B82043}"/>
              </a:ext>
            </a:extLst>
          </p:cNvPr>
          <p:cNvSpPr/>
          <p:nvPr/>
        </p:nvSpPr>
        <p:spPr>
          <a:xfrm>
            <a:off x="936420" y="3013946"/>
            <a:ext cx="3854003" cy="360040"/>
          </a:xfrm>
          <a:prstGeom prst="round2DiagRect">
            <a:avLst/>
          </a:prstGeom>
          <a:solidFill>
            <a:srgbClr val="E2001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 defTabSz="914400">
              <a:lnSpc>
                <a:spcPct val="90000"/>
              </a:lnSpc>
              <a:buClr>
                <a:srgbClr val="E2001A"/>
              </a:buClr>
              <a:buSzPct val="150000"/>
            </a:pPr>
            <a:r>
              <a:rPr lang="hu-HU" sz="1400" b="1" dirty="0">
                <a:solidFill>
                  <a:srgbClr val="FFFFFF"/>
                </a:solidFill>
                <a:latin typeface="UniCredit (Body)"/>
              </a:rPr>
              <a:t>Társasház esetén kötelező elemek</a:t>
            </a:r>
            <a:endParaRPr lang="it-IT" sz="1400" b="1" dirty="0">
              <a:solidFill>
                <a:srgbClr val="FFFFFF"/>
              </a:solidFill>
              <a:latin typeface="UniCredit (Body)"/>
            </a:endParaRPr>
          </a:p>
        </p:txBody>
      </p:sp>
      <p:sp>
        <p:nvSpPr>
          <p:cNvPr id="18" name="Rettangolo con angoli arrotondati in diagonale 52">
            <a:extLst>
              <a:ext uri="{FF2B5EF4-FFF2-40B4-BE49-F238E27FC236}">
                <a16:creationId xmlns:a16="http://schemas.microsoft.com/office/drawing/2014/main" id="{6CBD2A5A-3CD8-4BAC-859E-279BA3E7144A}"/>
              </a:ext>
            </a:extLst>
          </p:cNvPr>
          <p:cNvSpPr/>
          <p:nvPr/>
        </p:nvSpPr>
        <p:spPr>
          <a:xfrm>
            <a:off x="936421" y="854833"/>
            <a:ext cx="7911687" cy="4190465"/>
          </a:xfrm>
          <a:prstGeom prst="round2DiagRect">
            <a:avLst>
              <a:gd name="adj1" fmla="val 3713"/>
              <a:gd name="adj2" fmla="val 0"/>
            </a:avLst>
          </a:prstGeom>
          <a:noFill/>
          <a:ln w="19050" cap="rnd">
            <a:solidFill>
              <a:srgbClr val="E2001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32000" rtlCol="0" anchor="t" anchorCtr="0"/>
          <a:lstStyle/>
          <a:p>
            <a:endParaRPr lang="en-US" sz="1400" dirty="0">
              <a:solidFill>
                <a:srgbClr val="000000"/>
              </a:solidFill>
              <a:latin typeface="UniCredit (Body)"/>
              <a:ea typeface="MS PGothic" pitchFamily="34" charset="-128"/>
              <a:cs typeface="Osaka"/>
            </a:endParaRPr>
          </a:p>
        </p:txBody>
      </p:sp>
      <p:sp>
        <p:nvSpPr>
          <p:cNvPr id="19" name="Rettangolo con angoli arrotondati in diagonale 102">
            <a:extLst>
              <a:ext uri="{FF2B5EF4-FFF2-40B4-BE49-F238E27FC236}">
                <a16:creationId xmlns:a16="http://schemas.microsoft.com/office/drawing/2014/main" id="{79D9C666-B447-447E-B86F-DFA221C77F98}"/>
              </a:ext>
            </a:extLst>
          </p:cNvPr>
          <p:cNvSpPr/>
          <p:nvPr/>
        </p:nvSpPr>
        <p:spPr>
          <a:xfrm>
            <a:off x="936420" y="861802"/>
            <a:ext cx="7911687" cy="360041"/>
          </a:xfrm>
          <a:prstGeom prst="round2DiagRect">
            <a:avLst/>
          </a:prstGeom>
          <a:solidFill>
            <a:srgbClr val="E2001A"/>
          </a:solidFill>
          <a:ln w="19050">
            <a:solidFill>
              <a:srgbClr val="E2001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 defTabSz="914400">
              <a:lnSpc>
                <a:spcPct val="90000"/>
              </a:lnSpc>
              <a:buClr>
                <a:srgbClr val="E2001A"/>
              </a:buClr>
              <a:buSzPct val="150000"/>
            </a:pPr>
            <a:r>
              <a:rPr lang="hu-HU" sz="1400" b="1" dirty="0">
                <a:solidFill>
                  <a:srgbClr val="FFFFFF"/>
                </a:solidFill>
                <a:latin typeface="UniCredit (Body)"/>
              </a:rPr>
              <a:t>Közgyűlés tartalmi elemei</a:t>
            </a:r>
            <a:endParaRPr lang="it-IT" sz="1400" b="1" dirty="0">
              <a:solidFill>
                <a:srgbClr val="FFFFFF"/>
              </a:solidFill>
              <a:latin typeface="UniCredit (Body)"/>
            </a:endParaRP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0DA50050-E8C6-48B6-830F-B2A881A585A6}"/>
              </a:ext>
            </a:extLst>
          </p:cNvPr>
          <p:cNvSpPr txBox="1"/>
          <p:nvPr/>
        </p:nvSpPr>
        <p:spPr>
          <a:xfrm>
            <a:off x="936420" y="1247615"/>
            <a:ext cx="791168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fontAlgn="ctr">
              <a:buFont typeface="Wingdings" panose="05000000000000000000" pitchFamily="2" charset="2"/>
              <a:buChar char="§"/>
            </a:pPr>
            <a:r>
              <a:rPr lang="hu-HU" sz="1400" u="none" strike="noStrike" dirty="0">
                <a:effectLst/>
              </a:rPr>
              <a:t>A közgyűlést levezető elnök, a jegyzőkönyvvezető és a jegyzőkönyv hitelesítésére megválasztott két tulajdonostárs neve és aláírása.</a:t>
            </a:r>
          </a:p>
          <a:p>
            <a:pPr marL="285750" indent="-285750" algn="just" fontAlgn="ctr">
              <a:buFont typeface="Wingdings" panose="05000000000000000000" pitchFamily="2" charset="2"/>
              <a:buChar char="§"/>
            </a:pPr>
            <a:r>
              <a:rPr lang="hu-HU" sz="1400" u="none" strike="noStrike" dirty="0">
                <a:effectLst/>
              </a:rPr>
              <a:t>Jelenléti ív a jegyzőkönyv mellékleteként, mely tartalmazza: a megjelent tulajdonostársak nevét, aláírását. Távol lévő tulajdonostárs által adott meghatalmazás esetén a meghatalmazás csatolása is szükséges</a:t>
            </a:r>
            <a:r>
              <a:rPr lang="en-US" sz="1400" u="none" strike="noStrike" dirty="0">
                <a:effectLst/>
              </a:rPr>
              <a:t>.</a:t>
            </a:r>
            <a:endParaRPr lang="hu-HU" sz="1400" u="none" strike="noStrike" dirty="0">
              <a:effectLst/>
            </a:endParaRPr>
          </a:p>
          <a:p>
            <a:pPr marL="285750" indent="-285750" algn="just" fontAlgn="ctr">
              <a:buFont typeface="Wingdings" panose="05000000000000000000" pitchFamily="2" charset="2"/>
              <a:buChar char="§"/>
            </a:pPr>
            <a:r>
              <a:rPr lang="hu-HU" sz="1400" u="none" strike="noStrike" dirty="0">
                <a:effectLst/>
              </a:rPr>
              <a:t>A közgyűlés határozatképességének megállapítása. </a:t>
            </a:r>
            <a:r>
              <a:rPr lang="hu-HU" sz="1400" b="1" u="none" strike="noStrike" dirty="0">
                <a:effectLst/>
              </a:rPr>
              <a:t>A Bank 50%-ot meghaladó részvételt vár el a Házaktól! </a:t>
            </a:r>
            <a:r>
              <a:rPr lang="hu-HU" sz="1400" u="none" strike="noStrike" dirty="0">
                <a:effectLst/>
              </a:rPr>
              <a:t>Írásbeli szavazással áthidalható a lakók személyes részvételének hiánya!</a:t>
            </a:r>
            <a:endParaRPr lang="hu-HU" sz="1400" b="1" u="none" strike="noStrike" dirty="0">
              <a:effectLst/>
            </a:endParaRPr>
          </a:p>
          <a:p>
            <a:pPr marL="285750" indent="-285750" algn="just" fontAlgn="ctr">
              <a:buFont typeface="Wingdings" panose="05000000000000000000" pitchFamily="2" charset="2"/>
              <a:buChar char="§"/>
            </a:pPr>
            <a:r>
              <a:rPr lang="hu-HU" sz="1400" u="none" strike="noStrike" dirty="0">
                <a:effectLst/>
              </a:rPr>
              <a:t>Ingatlan neve, címe.</a:t>
            </a:r>
          </a:p>
          <a:p>
            <a:pPr marL="285750" indent="-285750" algn="just" fontAlgn="ctr">
              <a:buFont typeface="Wingdings" panose="05000000000000000000" pitchFamily="2" charset="2"/>
              <a:buChar char="§"/>
            </a:pPr>
            <a:r>
              <a:rPr lang="hu-HU" sz="1400" u="none" strike="noStrike" dirty="0">
                <a:effectLst/>
              </a:rPr>
              <a:t>Tárgyalt napirendek összefoglalása.</a:t>
            </a:r>
          </a:p>
          <a:p>
            <a:pPr algn="just" fontAlgn="ctr"/>
            <a:r>
              <a:rPr lang="hu-HU" sz="1400" dirty="0"/>
              <a:t> </a:t>
            </a:r>
          </a:p>
        </p:txBody>
      </p:sp>
      <p:sp>
        <p:nvSpPr>
          <p:cNvPr id="24" name="Rettangolo con angoli arrotondati in diagonale 102">
            <a:extLst>
              <a:ext uri="{FF2B5EF4-FFF2-40B4-BE49-F238E27FC236}">
                <a16:creationId xmlns:a16="http://schemas.microsoft.com/office/drawing/2014/main" id="{61FED0A0-3D3D-4592-8891-9F3D0B706F1C}"/>
              </a:ext>
            </a:extLst>
          </p:cNvPr>
          <p:cNvSpPr/>
          <p:nvPr/>
        </p:nvSpPr>
        <p:spPr>
          <a:xfrm>
            <a:off x="4911346" y="3013946"/>
            <a:ext cx="3936761" cy="360040"/>
          </a:xfrm>
          <a:prstGeom prst="round2DiagRect">
            <a:avLst/>
          </a:prstGeom>
          <a:solidFill>
            <a:srgbClr val="E2001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 defTabSz="914400">
              <a:lnSpc>
                <a:spcPct val="90000"/>
              </a:lnSpc>
              <a:buClr>
                <a:srgbClr val="E2001A"/>
              </a:buClr>
              <a:buSzPct val="150000"/>
            </a:pPr>
            <a:r>
              <a:rPr lang="hu-HU" sz="1400" b="1" dirty="0">
                <a:solidFill>
                  <a:srgbClr val="FFFFFF"/>
                </a:solidFill>
                <a:latin typeface="UniCredit (Body)"/>
              </a:rPr>
              <a:t>Lakásszövetkezet esetén kötelező elemek</a:t>
            </a:r>
            <a:endParaRPr lang="it-IT" sz="1400" b="1" dirty="0">
              <a:solidFill>
                <a:srgbClr val="FFFFFF"/>
              </a:solidFill>
              <a:latin typeface="UniCredit (Body)"/>
            </a:endParaRPr>
          </a:p>
        </p:txBody>
      </p:sp>
      <p:sp>
        <p:nvSpPr>
          <p:cNvPr id="27" name="Szövegdoboz 26">
            <a:extLst>
              <a:ext uri="{FF2B5EF4-FFF2-40B4-BE49-F238E27FC236}">
                <a16:creationId xmlns:a16="http://schemas.microsoft.com/office/drawing/2014/main" id="{7DFD2A6F-BC87-4ADB-A343-152A61FE0403}"/>
              </a:ext>
            </a:extLst>
          </p:cNvPr>
          <p:cNvSpPr txBox="1"/>
          <p:nvPr/>
        </p:nvSpPr>
        <p:spPr>
          <a:xfrm>
            <a:off x="4892263" y="3405984"/>
            <a:ext cx="395584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fontAlgn="ctr">
              <a:buFont typeface="Wingdings" panose="05000000000000000000" pitchFamily="2" charset="2"/>
              <a:buChar char="§"/>
            </a:pPr>
            <a:r>
              <a:rPr lang="hu-HU" sz="1400" dirty="0"/>
              <a:t>A közgyűlés által meghozott határozatok és a vonatkozó szavazás eredménye (Lakásszövetkezet határozatait a jelen lévő tagok több mint felének szavazatával és nyílt szavazással hozza, ha a törvény, alapszabály vagy szmsz nem rendelkezik másképpen). </a:t>
            </a:r>
          </a:p>
        </p:txBody>
      </p:sp>
      <p:sp>
        <p:nvSpPr>
          <p:cNvPr id="28" name="Szövegdoboz 27">
            <a:extLst>
              <a:ext uri="{FF2B5EF4-FFF2-40B4-BE49-F238E27FC236}">
                <a16:creationId xmlns:a16="http://schemas.microsoft.com/office/drawing/2014/main" id="{8F601750-5CF9-4D60-B9C3-B4DC52356A5C}"/>
              </a:ext>
            </a:extLst>
          </p:cNvPr>
          <p:cNvSpPr txBox="1"/>
          <p:nvPr/>
        </p:nvSpPr>
        <p:spPr>
          <a:xfrm>
            <a:off x="856761" y="3399758"/>
            <a:ext cx="3933662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fontAlgn="ctr">
              <a:buFont typeface="Wingdings" panose="05000000000000000000" pitchFamily="2" charset="2"/>
              <a:buChar char="§"/>
            </a:pPr>
            <a:r>
              <a:rPr lang="hu-HU" sz="1400" dirty="0"/>
              <a:t>A közgyűlés által meghozott határozatok (szó szerint), azok sorszáma és a vonatkozó szavazás eredménye. (Társasház esetén a rendes gazdálkodás körébe tartozó döntéseket a tulajdonostársak tulajdoni hányada alapján számított egyszerű többséggel lehet hozni, ha a törvény vagy </a:t>
            </a:r>
            <a:r>
              <a:rPr lang="hu-HU" sz="1400" dirty="0" err="1"/>
              <a:t>szmsz</a:t>
            </a:r>
            <a:r>
              <a:rPr lang="hu-HU" sz="1400" dirty="0"/>
              <a:t> másképpen nem rendelkezik.)</a:t>
            </a:r>
          </a:p>
        </p:txBody>
      </p:sp>
    </p:spTree>
    <p:extLst>
      <p:ext uri="{BB962C8B-B14F-4D97-AF65-F5344CB8AC3E}">
        <p14:creationId xmlns:p14="http://schemas.microsoft.com/office/powerpoint/2010/main" val="37717019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UniPower"/>
  <p:tag name="BRANDKEY" val="BK1166"/>
  <p:tag name="FONT" val="UniCredit"/>
  <p:tag name="FORMAT" val="Widescreen"/>
  <p:tag name="VARIATION" val="English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heme_external">
  <a:themeElements>
    <a:clrScheme name="UniCredit_New">
      <a:dk1>
        <a:srgbClr val="000000"/>
      </a:dk1>
      <a:lt1>
        <a:srgbClr val="FFFFFF"/>
      </a:lt1>
      <a:dk2>
        <a:srgbClr val="666666"/>
      </a:dk2>
      <a:lt2>
        <a:srgbClr val="E5E5E5"/>
      </a:lt2>
      <a:accent1>
        <a:srgbClr val="D73928"/>
      </a:accent1>
      <a:accent2>
        <a:srgbClr val="B2B2B2"/>
      </a:accent2>
      <a:accent3>
        <a:srgbClr val="666666"/>
      </a:accent3>
      <a:accent4>
        <a:srgbClr val="FDC300"/>
      </a:accent4>
      <a:accent5>
        <a:srgbClr val="F58523"/>
      </a:accent5>
      <a:accent6>
        <a:srgbClr val="9FCA78"/>
      </a:accent6>
      <a:hlink>
        <a:srgbClr val="007A91"/>
      </a:hlink>
      <a:folHlink>
        <a:srgbClr val="AA1C0D"/>
      </a:folHlink>
    </a:clrScheme>
    <a:fontScheme name="UniCredit">
      <a:majorFont>
        <a:latin typeface="UniCredit"/>
        <a:ea typeface=""/>
        <a:cs typeface=""/>
      </a:majorFont>
      <a:minorFont>
        <a:latin typeface="UniCredi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wrap="square" lIns="0" tIns="0" rIns="0" bIns="0" rtlCol="0">
        <a:noAutofit/>
      </a:bodyPr>
      <a:lstStyle>
        <a:defPPr marL="171450" indent="-171450" algn="l">
          <a:lnSpc>
            <a:spcPct val="90000"/>
          </a:lnSpc>
          <a:spcBef>
            <a:spcPts val="600"/>
          </a:spcBef>
          <a:buClr>
            <a:schemeClr val="bg2"/>
          </a:buClr>
          <a:buSzPct val="100000"/>
          <a:buFont typeface="Arial" panose="020B0604020202020204" pitchFamily="34" charset="0"/>
          <a:buChar char="●"/>
          <a:defRPr sz="1400" dirty="0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eme_external" id="{ACD6B0F8-D71C-4923-83BE-F64677F8D703}" vid="{F98056C7-1CD4-47A4-ADE1-48ADA5D1270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729871A2FE7F44B87A044955A95003" ma:contentTypeVersion="9" ma:contentTypeDescription="Create a new document." ma:contentTypeScope="" ma:versionID="a31fd46b38c86c8669b61422141b5c71">
  <xsd:schema xmlns:xsd="http://www.w3.org/2001/XMLSchema" xmlns:xs="http://www.w3.org/2001/XMLSchema" xmlns:p="http://schemas.microsoft.com/office/2006/metadata/properties" xmlns:ns2="e4c5cfc3-fcdc-4c05-a068-3ce134a013f7" targetNamespace="http://schemas.microsoft.com/office/2006/metadata/properties" ma:root="true" ma:fieldsID="21f09fc0810c128822e793ef19bc79b8" ns2:_="">
    <xsd:import namespace="e4c5cfc3-fcdc-4c05-a068-3ce134a013f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c5cfc3-fcdc-4c05-a068-3ce134a013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5254319-A084-433F-92B0-49A053DC36E6}">
  <ds:schemaRefs>
    <ds:schemaRef ds:uri="4681c9f3-feb0-461f-b998-60b038b715c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B3B66E8-AB64-41BE-9B9E-38D02CC0FC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4CC3F61-39BB-4564-B2CA-758022A309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c5cfc3-fcdc-4c05-a068-3ce134a013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4941</TotalTime>
  <Words>2159</Words>
  <Application>Microsoft Office PowerPoint</Application>
  <PresentationFormat>On-screen Show (16:9)</PresentationFormat>
  <Paragraphs>256</Paragraphs>
  <Slides>14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Courier New</vt:lpstr>
      <vt:lpstr>Frutiger 45 Light</vt:lpstr>
      <vt:lpstr>System Font Regular</vt:lpstr>
      <vt:lpstr>UniCredit</vt:lpstr>
      <vt:lpstr>UniCredit (Body)</vt:lpstr>
      <vt:lpstr>Wingdings</vt:lpstr>
      <vt:lpstr>Theme_external</vt:lpstr>
      <vt:lpstr>think-cell Slide</vt:lpstr>
      <vt:lpstr>PowerPoint Presentation</vt:lpstr>
      <vt:lpstr>HOGYAN is fogjunk neki?</vt:lpstr>
      <vt:lpstr>A hitelezés főbb szempontjai</vt:lpstr>
      <vt:lpstr>Elérhető Társasházi hitelkonstrukciók</vt:lpstr>
      <vt:lpstr>Miért jobb ha a Társasház veszi fel hitelt?</vt:lpstr>
      <vt:lpstr>A tévhitek eloszlatása, amit mindenkinek tisztán kell látnia a hitel tekintetében</vt:lpstr>
      <vt:lpstr>Hogy tudja a Társasház legjobban kihasználni az kamattámogatást?</vt:lpstr>
      <vt:lpstr>Milyen lépésekből áll a hitelezési folyamat?</vt:lpstr>
      <vt:lpstr>Segítség a közgyűléshez</vt:lpstr>
      <vt:lpstr>Kedvező társasházi bankszámlavezetés</vt:lpstr>
      <vt:lpstr>Kedvező társasházi ajánlóprogram</vt:lpstr>
      <vt:lpstr>Allianz Lakóközösség-biztosítás Plusz</vt:lpstr>
      <vt:lpstr>PowerPoint Presentation</vt:lpstr>
      <vt:lpstr>ELÉRHETŐSÉGEK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 proposal_Podcast</dc:title>
  <dc:creator>ELEONORA.TUGLIANI@unicredit.eu</dc:creator>
  <dc:description>Fingerprint(d72fab7375a1f06d8f9ae853e6ed05fe,59238c638987292ad31a815d87529f4f)</dc:description>
  <cp:lastModifiedBy>Kovácsné Lénárt Helga (UniCredit Bank – H)</cp:lastModifiedBy>
  <cp:revision>190</cp:revision>
  <dcterms:created xsi:type="dcterms:W3CDTF">2021-07-02T08:27:29Z</dcterms:created>
  <dcterms:modified xsi:type="dcterms:W3CDTF">2023-09-20T15:17:50Z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9db9e61-aac5-4f6e-805d-ceb8cb9983a1_Enabled">
    <vt:lpwstr>true</vt:lpwstr>
  </property>
  <property fmtid="{D5CDD505-2E9C-101B-9397-08002B2CF9AE}" pid="3" name="MSIP_Label_29db9e61-aac5-4f6e-805d-ceb8cb9983a1_SetDate">
    <vt:lpwstr>2021-07-02T08:27:30Z</vt:lpwstr>
  </property>
  <property fmtid="{D5CDD505-2E9C-101B-9397-08002B2CF9AE}" pid="4" name="MSIP_Label_29db9e61-aac5-4f6e-805d-ceb8cb9983a1_Method">
    <vt:lpwstr>Standard</vt:lpwstr>
  </property>
  <property fmtid="{D5CDD505-2E9C-101B-9397-08002B2CF9AE}" pid="5" name="MSIP_Label_29db9e61-aac5-4f6e-805d-ceb8cb9983a1_Name">
    <vt:lpwstr>UniCredit - Internal Use Only - no visual markings</vt:lpwstr>
  </property>
  <property fmtid="{D5CDD505-2E9C-101B-9397-08002B2CF9AE}" pid="6" name="MSIP_Label_29db9e61-aac5-4f6e-805d-ceb8cb9983a1_SiteId">
    <vt:lpwstr>2cc49ce9-66a1-41ac-a96b-bdc54247696a</vt:lpwstr>
  </property>
  <property fmtid="{D5CDD505-2E9C-101B-9397-08002B2CF9AE}" pid="7" name="MSIP_Label_29db9e61-aac5-4f6e-805d-ceb8cb9983a1_ActionId">
    <vt:lpwstr>0bed4863-1d8b-443e-b34f-ff3e2998a9b7</vt:lpwstr>
  </property>
  <property fmtid="{D5CDD505-2E9C-101B-9397-08002B2CF9AE}" pid="8" name="MSIP_Label_29db9e61-aac5-4f6e-805d-ceb8cb9983a1_ContentBits">
    <vt:lpwstr>0</vt:lpwstr>
  </property>
  <property fmtid="{D5CDD505-2E9C-101B-9397-08002B2CF9AE}" pid="9" name="ContentTypeId">
    <vt:lpwstr>0x0101004D729871A2FE7F44B87A044955A95003</vt:lpwstr>
  </property>
</Properties>
</file>