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920152D8-48C1-88C3-08F9-A99CD876B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767" y="2137834"/>
            <a:ext cx="7766936" cy="2582332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Felkészülés az éves beszámoló közgyűlésre, stratégiák és koncepciók</a:t>
            </a:r>
          </a:p>
        </p:txBody>
      </p:sp>
    </p:spTree>
    <p:extLst>
      <p:ext uri="{BB962C8B-B14F-4D97-AF65-F5344CB8AC3E}">
        <p14:creationId xmlns:p14="http://schemas.microsoft.com/office/powerpoint/2010/main" val="171650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219221-E716-8AAA-E2F1-F6E80BC0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Milyen plusz díjakkal számolhat a közös képviselő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0E0181-9BB2-3F49-CAD4-AED2EF367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Az alapdíj a következő munkákat nem tartalmazza:</a:t>
            </a:r>
          </a:p>
          <a:p>
            <a:r>
              <a:rPr lang="hu-HU" dirty="0"/>
              <a:t>- hitelügyintézés,</a:t>
            </a:r>
          </a:p>
          <a:p>
            <a:r>
              <a:rPr lang="hu-HU" dirty="0"/>
              <a:t>- nagyobb felújítási munkák előkészítése, lebonyolítása, elszámolása,</a:t>
            </a:r>
          </a:p>
          <a:p>
            <a:r>
              <a:rPr lang="hu-HU" dirty="0"/>
              <a:t>- különböző elszámolások elkészítése (fűtési, hidegvíz, melegvíz díjának felosztás, stb.),</a:t>
            </a:r>
          </a:p>
          <a:p>
            <a:r>
              <a:rPr lang="hu-HU" dirty="0"/>
              <a:t>- közös költség tartozás behajtás ügyintézése,</a:t>
            </a:r>
          </a:p>
          <a:p>
            <a:r>
              <a:rPr lang="hu-HU" dirty="0"/>
              <a:t>- szabályzatok készítése, stb.</a:t>
            </a:r>
          </a:p>
        </p:txBody>
      </p:sp>
    </p:spTree>
    <p:extLst>
      <p:ext uri="{BB962C8B-B14F-4D97-AF65-F5344CB8AC3E}">
        <p14:creationId xmlns:p14="http://schemas.microsoft.com/office/powerpoint/2010/main" val="1571127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A72A5B-43E4-C53B-587A-E8EE722E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hibák miatt hatálytalanított egy bíróság beszámolót, költségvetést?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6701403-0EBA-AC90-0900-32D47893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Beszámoló esetében a folytonosság elvének megsértése, a beszámoló nem tartalmazta a pénzkezelés helyek szerinti nyitó és záró tételeket,</a:t>
            </a:r>
          </a:p>
          <a:p>
            <a:r>
              <a:rPr lang="hu-HU" dirty="0"/>
              <a:t>A beszámoló nem tartalmazta az albetétenkénti egyenlegeket (követelések, kötelezettségek),</a:t>
            </a:r>
          </a:p>
          <a:p>
            <a:r>
              <a:rPr lang="hu-HU" dirty="0"/>
              <a:t>A beszámoló elfogadásakor, egy napirendi ponton belül, egy sorszámmal több kérdésben döntött a közgyűlés, különböző szavazati arányokkal.</a:t>
            </a:r>
          </a:p>
          <a:p>
            <a:r>
              <a:rPr lang="hu-HU" dirty="0"/>
              <a:t>Költségvetésnél nem került kimutatásra albetétenként a havonta fizetendő közös költség összege.</a:t>
            </a:r>
          </a:p>
          <a:p>
            <a:r>
              <a:rPr lang="hu-HU" dirty="0"/>
              <a:t>Visszamenőlegesen, indoklás nélkül határozta meg közös költséget,</a:t>
            </a:r>
          </a:p>
          <a:p>
            <a:r>
              <a:rPr lang="hu-HU" dirty="0"/>
              <a:t>Negatív, pozitív diszkriminációt alkalmaztak a közös költségben (indoklás nélkül).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29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F1465A-2666-BEFA-FBB9-18B7072C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Mai nap témái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2C4162-2EE9-8BBE-0CB8-2598C319E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- Beszámoló tartalma,</a:t>
            </a:r>
          </a:p>
          <a:p>
            <a:r>
              <a:rPr lang="hu-HU" dirty="0"/>
              <a:t>- Beszámoló formai követelményei</a:t>
            </a:r>
          </a:p>
          <a:p>
            <a:r>
              <a:rPr lang="hu-HU" dirty="0"/>
              <a:t>- Társasházi és Számviteli törvény szerinti beszámoló</a:t>
            </a:r>
          </a:p>
          <a:p>
            <a:r>
              <a:rPr lang="hu-HU" dirty="0"/>
              <a:t>- Milyen változtatásokat eredményeznek a december 29-i kormányrendeletek</a:t>
            </a:r>
          </a:p>
          <a:p>
            <a:r>
              <a:rPr lang="hu-HU" dirty="0"/>
              <a:t>- Költségvetés, de hogyan?</a:t>
            </a:r>
          </a:p>
          <a:p>
            <a:r>
              <a:rPr lang="hu-HU" dirty="0"/>
              <a:t>- Felújítási alap képzése, metodikája</a:t>
            </a:r>
          </a:p>
          <a:p>
            <a:r>
              <a:rPr lang="hu-HU" dirty="0"/>
              <a:t>- Mennyit ér a közös képviselő, forintban?</a:t>
            </a:r>
          </a:p>
        </p:txBody>
      </p:sp>
    </p:spTree>
    <p:extLst>
      <p:ext uri="{BB962C8B-B14F-4D97-AF65-F5344CB8AC3E}">
        <p14:creationId xmlns:p14="http://schemas.microsoft.com/office/powerpoint/2010/main" val="291817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2700D83-844A-A04A-4D12-6F8646CD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9100"/>
            <a:ext cx="8596668" cy="762000"/>
          </a:xfrm>
        </p:spPr>
        <p:txBody>
          <a:bodyPr/>
          <a:lstStyle/>
          <a:p>
            <a:pPr algn="ctr"/>
            <a:r>
              <a:rPr lang="hu-HU" dirty="0"/>
              <a:t>Beszámoló tartalma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5FF6A7-6AD9-6882-C13B-978D57B79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0391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b="1" i="0" dirty="0">
                <a:solidFill>
                  <a:srgbClr val="002060"/>
                </a:solidFill>
                <a:effectLst/>
                <a:latin typeface="Fira Sans" panose="020B0503050000020004" pitchFamily="34" charset="0"/>
              </a:rPr>
              <a:t>48. § </a:t>
            </a:r>
            <a:r>
              <a:rPr lang="hu-HU" b="0" i="0" dirty="0">
                <a:solidFill>
                  <a:srgbClr val="002060"/>
                </a:solidFill>
                <a:effectLst/>
                <a:latin typeface="Fira Sans" panose="020B0503050000020004" pitchFamily="34" charset="0"/>
              </a:rPr>
              <a:t>(1) A számviteli szabályok szerinti könyvvezetés és beszámoló alapján a közös képviselő éves elszámolása tartalmazza: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tervezett és tényleges kiadásokat költségnemenként </a:t>
            </a:r>
          </a:p>
          <a:p>
            <a:pPr algn="just"/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és a közös költség megosztásának a szervezeti-működési szabályzatban megállapított szabálya szerinti bontásban, </a:t>
            </a:r>
          </a:p>
          <a:p>
            <a:pPr algn="just"/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ezen belül az üzemeltetési kiadásokat, valamint a karbantartásokat és a felújításokat az elvégzett munkák részletezésében,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b)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tervezett és tényleges bevételeket források szerint, ideértve a közösség javára még nem teljesített – lejárt – követelések részletezését és a behajtás érdekében megtett intézkedéseket is,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c)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az </a:t>
            </a:r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a)–b)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pont különbségének záróegyenlegét a pénzkészletek kezelési helye szerint részletezve,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d)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közösség tulajdonát képező vagyontárgyak tárgyi-eszköz leltárát,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e)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tárgyévhez tartozó, a közösség egészét terhelő kötelezettségeket,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f)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közös költségekhez való hozzájárulás előírását és teljesítését – a tulajdonostársak nevének feltüntetésével –, a külön tulajdonban lévő lakások és nem lakás céljára szolgáló helyiségek szerinti bontásban, továbbá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g)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rezsicsökkentések eredményeként jelentkező megtakarítások összegét költségnemenként és tulajdonostársanként a közös költség megosztásának a szervezeti működési szabályzatban megállapított szabálya szerinti bontásban.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4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9882AC-F8D5-6772-D674-7F808AA9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társasházi </a:t>
            </a:r>
            <a:br>
              <a:rPr lang="hu-HU" dirty="0"/>
            </a:br>
            <a:r>
              <a:rPr lang="hu-HU" dirty="0"/>
              <a:t>beszámoló formai követelményei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D0A826-CE45-A7D1-C8E2-171AD32DB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társasházi beszámolóra nincs közvetlen minta, tartalmi iránymutatás van a törvényben.</a:t>
            </a:r>
          </a:p>
          <a:p>
            <a:r>
              <a:rPr lang="hu-HU" dirty="0"/>
              <a:t>Amennyiben a társasházi törvény előző előírásait elképzeljük egy táblázatban, máris ki lehet alakítani egy viszonylag egységes formai képet.</a:t>
            </a:r>
          </a:p>
          <a:p>
            <a:r>
              <a:rPr lang="hu-HU" dirty="0"/>
              <a:t>Fontos!</a:t>
            </a:r>
          </a:p>
          <a:p>
            <a:r>
              <a:rPr lang="hu-HU" dirty="0"/>
              <a:t>A táblázatos kimutatáson kívül  el kell készíteni „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az üzemeltetési kiadásokat, valamint a karbantartásokat és a felújításokat az elvégzett munkák részletezésében” </a:t>
            </a:r>
          </a:p>
          <a:p>
            <a:r>
              <a:rPr lang="hu-HU" dirty="0">
                <a:solidFill>
                  <a:srgbClr val="474747"/>
                </a:solidFill>
                <a:latin typeface="Fira Sans" panose="020B0503050000020004" pitchFamily="34" charset="0"/>
              </a:rPr>
              <a:t>Összegezve minden olyan beszámoló elfogadható, amelyik megfelel a fenti követelményeknek.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423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9D3C25-23A9-A32F-C48F-9FD55C46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Társasházi </a:t>
            </a:r>
            <a:r>
              <a:rPr lang="hu-HU" dirty="0" err="1"/>
              <a:t>trv</a:t>
            </a:r>
            <a:r>
              <a:rPr lang="hu-HU" dirty="0"/>
              <a:t>. és a számviteli </a:t>
            </a:r>
            <a:r>
              <a:rPr lang="hu-HU" dirty="0" err="1"/>
              <a:t>trv</a:t>
            </a:r>
            <a:r>
              <a:rPr lang="hu-HU" dirty="0"/>
              <a:t>. Szerinti beszámoló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9CBA87-F6C2-D9E8-F2B0-F3FFA83CC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3880773"/>
          </a:xfrm>
        </p:spPr>
        <p:txBody>
          <a:bodyPr>
            <a:normAutofit/>
          </a:bodyPr>
          <a:lstStyle/>
          <a:p>
            <a:r>
              <a:rPr lang="hu-HU" sz="2400" dirty="0"/>
              <a:t>Két külön beszámolóról beszélünk, mivel a számviteli törvény szerinti beszámoló felbontása szűkebb, mint  a társasházi törvény szerinti beszámoló.</a:t>
            </a:r>
          </a:p>
          <a:p>
            <a:r>
              <a:rPr lang="hu-HU" sz="2400" dirty="0"/>
              <a:t>A 479/2016 (XII. 28.) kormányrendelet pontosan meghatározza az éves beszámoló és az egyszerűsített éves beszámoló tartalmát, formáját.</a:t>
            </a:r>
          </a:p>
          <a:p>
            <a:r>
              <a:rPr lang="hu-HU" sz="2400" dirty="0"/>
              <a:t>Nézzünk meg egy ilyen beszámolót.</a:t>
            </a:r>
          </a:p>
        </p:txBody>
      </p:sp>
    </p:spTree>
    <p:extLst>
      <p:ext uri="{BB962C8B-B14F-4D97-AF65-F5344CB8AC3E}">
        <p14:creationId xmlns:p14="http://schemas.microsoft.com/office/powerpoint/2010/main" val="422418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139688-1E51-8AE8-3338-A71E3DC8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társasházi törvény szerinti költségvetés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E2DF7E-D6FE-4EAE-350A-B82C00F63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47. §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közös képviselő, illetőleg az intézőbizottság a számviteli szabályok szerint évenként költségvetési javaslatot készít, amely tartalmazza: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közös tulajdonnal kapcsolatos várható bevételeket és kiadásokat költségnemenként,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b)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tervezett üzemeltetési, karbantartási és felújítási munkákat, valamint</a:t>
            </a:r>
          </a:p>
          <a:p>
            <a:pPr algn="just"/>
            <a:r>
              <a:rPr lang="hu-HU" b="0" i="1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c) </a:t>
            </a:r>
            <a:r>
              <a:rPr lang="hu-HU" b="0" i="0" dirty="0">
                <a:solidFill>
                  <a:srgbClr val="474747"/>
                </a:solidFill>
                <a:effectLst/>
                <a:latin typeface="Fira Sans" panose="020B0503050000020004" pitchFamily="34" charset="0"/>
              </a:rPr>
              <a:t>a közös költséghez való hozzájárulás összegét – a tulajdonostársak nevének feltüntetésével –, a külön tulajdonban lévő lakások és nem lakás céljára szolgáló helyiségek szerinti bontásban.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158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08484A-B558-5044-FD1F-9C7A6F9B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december 29-i kormányrendelet hatása a költségvetésre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3C632E-0A01-8A8E-B429-0B470884E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Gyakorlatilag előre kell terveznünk a költségosztók cseréjét, mivel azokat 10 évente cserélni kell.</a:t>
            </a:r>
          </a:p>
          <a:p>
            <a:r>
              <a:rPr lang="hu-HU" dirty="0"/>
              <a:t>Jelenkori értéken számolva, a kivitelezési költséget osztani kell 120 hónapra és a társasházi fűtött albetétekre számolva meg kell határozni, hány forinttal kell emelni a felújítási alapot, ahhoz, hogy 10 év múlva a megfelelő összeg rendelkezésre álljon.</a:t>
            </a:r>
          </a:p>
          <a:p>
            <a:r>
              <a:rPr lang="hu-HU" dirty="0"/>
              <a:t>Vigyázat! Ez az alap nem költhető másra, továbbá évente növelni kell az érintett inflációs mértékkel!</a:t>
            </a:r>
          </a:p>
          <a:p>
            <a:r>
              <a:rPr lang="hu-HU" dirty="0"/>
              <a:t>Készítenünk kell egy felújítási koncepciót.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753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7F1ADA-E464-664D-9FA1-243F2231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Felújítási koncepció, terv készítése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19BB907-772D-2CFE-448B-AA035EA3F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Először számba kell vennünk milyen munkákat szeretnénk elvégezni a következő tíz évben (költségosztók cseréje, festés, burkolás, lift felújítás stb.).</a:t>
            </a:r>
          </a:p>
          <a:p>
            <a:r>
              <a:rPr lang="hu-HU" dirty="0"/>
              <a:t>A munkákat a jelenkori áron be kell árazni.</a:t>
            </a:r>
          </a:p>
          <a:p>
            <a:r>
              <a:rPr lang="hu-HU" dirty="0"/>
              <a:t>Tíz évre vetítve meg kell határozni, hogy egy hónap alatt mekkora összeget kell beterveznünk havi felújítási alapnak és ezt kell beállítani a költségvetésbe, mint havi felújítási alap.</a:t>
            </a:r>
          </a:p>
          <a:p>
            <a:r>
              <a:rPr lang="hu-HU" dirty="0"/>
              <a:t>Évente felül kell vizsgálnunk az összeget és emelni kell legalább az infláció mértékével.</a:t>
            </a:r>
          </a:p>
          <a:p>
            <a:r>
              <a:rPr lang="hu-HU" dirty="0"/>
              <a:t>Sok esetben kapunk olyan összeget, amit  a tulajdonosok nem fognak bevállalni. Ilyenkor törekedni kell arra, hogy a nagyobb munkákhoz (elektromos felújítás, hőszigetelés stb.) legalább a 20%-os önrész rendelkezésre álljon, hogy amikor  a kivitelezés szükségessé válik, akkor legyen megfelelő önerő egy hitelfelvételhez.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338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F3F7BF-2CD2-C3D1-F2D1-6F8348E2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Mennyit ér  a közös képviselet forintban?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07E4C5-AE88-2991-4F56-7713B70A5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134" y="1549401"/>
            <a:ext cx="8596668" cy="4847562"/>
          </a:xfrm>
        </p:spPr>
        <p:txBody>
          <a:bodyPr/>
          <a:lstStyle/>
          <a:p>
            <a:r>
              <a:rPr lang="hu-HU" dirty="0"/>
              <a:t>A közös képviselt rendelkezik egy alapdíjjal: Szegeden jellemzően 1600-2500 Ft közötti díjjal találkozunk. </a:t>
            </a:r>
          </a:p>
          <a:p>
            <a:r>
              <a:rPr lang="hu-HU" dirty="0">
                <a:solidFill>
                  <a:srgbClr val="FF0000"/>
                </a:solidFill>
              </a:rPr>
              <a:t>Az építőipari rezsióradíj </a:t>
            </a:r>
            <a:r>
              <a:rPr lang="hu-HU" dirty="0"/>
              <a:t>- </a:t>
            </a:r>
            <a:r>
              <a:rPr lang="hu-HU" dirty="0">
                <a:solidFill>
                  <a:srgbClr val="FF0000"/>
                </a:solidFill>
              </a:rPr>
              <a:t>általános forgalmi adó nélküli </a:t>
            </a:r>
            <a:r>
              <a:rPr lang="hu-HU" dirty="0"/>
              <a:t>- legkisebb mértéke 2023. évre </a:t>
            </a:r>
            <a:r>
              <a:rPr lang="hu-HU" dirty="0">
                <a:solidFill>
                  <a:srgbClr val="FF0000"/>
                </a:solidFill>
              </a:rPr>
              <a:t>5.856 forint/óra </a:t>
            </a:r>
            <a:r>
              <a:rPr lang="hu-HU" dirty="0"/>
              <a:t>[18/2023. (X. 5.) ÉKM rend. 1. §]. Az új rendelet 2023. október 10. napján lépett hatályba.</a:t>
            </a:r>
          </a:p>
          <a:p>
            <a:r>
              <a:rPr lang="hu-HU" dirty="0"/>
              <a:t>Egy főre átlagosan számolhatunk 15-20 társasházat (kezelési maximum). egy társasház, átlagosan 20 albetétből áll. Összegezve: </a:t>
            </a:r>
          </a:p>
          <a:p>
            <a:r>
              <a:rPr lang="hu-HU" dirty="0">
                <a:solidFill>
                  <a:srgbClr val="FF0000"/>
                </a:solidFill>
              </a:rPr>
              <a:t>6.000</a:t>
            </a:r>
            <a:r>
              <a:rPr lang="hu-HU" dirty="0"/>
              <a:t>*162=972.000- Ft/300= </a:t>
            </a:r>
            <a:r>
              <a:rPr lang="hu-HU" dirty="0">
                <a:solidFill>
                  <a:srgbClr val="FF0000"/>
                </a:solidFill>
              </a:rPr>
              <a:t>3.240,- Ft/albetét</a:t>
            </a:r>
          </a:p>
          <a:p>
            <a:r>
              <a:rPr lang="hu-HU" dirty="0">
                <a:solidFill>
                  <a:srgbClr val="FF0000"/>
                </a:solidFill>
              </a:rPr>
              <a:t>6.000</a:t>
            </a:r>
            <a:r>
              <a:rPr lang="hu-HU" dirty="0"/>
              <a:t>*162=97.000,- Ft/400= </a:t>
            </a:r>
            <a:r>
              <a:rPr lang="hu-HU" dirty="0">
                <a:solidFill>
                  <a:srgbClr val="FF0000"/>
                </a:solidFill>
              </a:rPr>
              <a:t>2.430,- Ft/albetét</a:t>
            </a:r>
          </a:p>
          <a:p>
            <a:r>
              <a:rPr lang="hu-HU" dirty="0"/>
              <a:t>Még vegyük figyelembe, hogy az építőipari adatokkal dolgoztunk! Továbbá, hogy az áfával nem számoltunk!</a:t>
            </a:r>
          </a:p>
        </p:txBody>
      </p:sp>
    </p:spTree>
    <p:extLst>
      <p:ext uri="{BB962C8B-B14F-4D97-AF65-F5344CB8AC3E}">
        <p14:creationId xmlns:p14="http://schemas.microsoft.com/office/powerpoint/2010/main" val="3200116585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953</Words>
  <Application>Microsoft Office PowerPoint</Application>
  <PresentationFormat>Szélesvásznú</PresentationFormat>
  <Paragraphs>67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Fira Sans</vt:lpstr>
      <vt:lpstr>Trebuchet MS</vt:lpstr>
      <vt:lpstr>Wingdings 3</vt:lpstr>
      <vt:lpstr>Dimenzió</vt:lpstr>
      <vt:lpstr>PowerPoint-bemutató</vt:lpstr>
      <vt:lpstr>Mai nap témái</vt:lpstr>
      <vt:lpstr>Beszámoló tartalma</vt:lpstr>
      <vt:lpstr>A társasházi  beszámoló formai követelményei</vt:lpstr>
      <vt:lpstr>Társasházi trv. és a számviteli trv. Szerinti beszámoló</vt:lpstr>
      <vt:lpstr>A társasházi törvény szerinti költségvetés</vt:lpstr>
      <vt:lpstr>A december 29-i kormányrendelet hatása a költségvetésre</vt:lpstr>
      <vt:lpstr>Felújítási koncepció, terv készítése</vt:lpstr>
      <vt:lpstr>Mennyit ér  a közös képviselet forintban?</vt:lpstr>
      <vt:lpstr>Milyen plusz díjakkal számolhat a közös képviselő</vt:lpstr>
      <vt:lpstr>Milyen hibák miatt hatálytalanított egy bíróság beszámolót, költségvetést?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Quadratus Kft. Block 2000</dc:creator>
  <cp:lastModifiedBy>Quadratus Kft. Block 2000</cp:lastModifiedBy>
  <cp:revision>1</cp:revision>
  <dcterms:created xsi:type="dcterms:W3CDTF">2024-02-13T11:42:54Z</dcterms:created>
  <dcterms:modified xsi:type="dcterms:W3CDTF">2024-02-13T13:03:59Z</dcterms:modified>
</cp:coreProperties>
</file>