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u-HU"/>
              <a:t>Mintacím szerkesztése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u-HU"/>
              <a:t>Mintacím szerkesztése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u-HU"/>
              <a:t>Mintacím szerkesztése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u-HU"/>
              <a:t>Mintacím szerkesztése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a:t>Mintacím szerkesztése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u-HU"/>
              <a:t>Mintacím szerkesztése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jt.hu/jogszabaly/jogszabaly/2005-157-20-22" TargetMode="External"/><Relationship Id="rId2" Type="http://schemas.openxmlformats.org/officeDocument/2006/relationships/hyperlink" Target="https://njt.hu/jogszabaly/jogszabaly/2005-18-00-0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01E7B62-4BC1-D38C-63B8-8C104A7CFCE3}"/>
              </a:ext>
            </a:extLst>
          </p:cNvPr>
          <p:cNvSpPr>
            <a:spLocks noGrp="1"/>
          </p:cNvSpPr>
          <p:nvPr>
            <p:ph type="ctrTitle"/>
          </p:nvPr>
        </p:nvSpPr>
        <p:spPr>
          <a:xfrm>
            <a:off x="2378198" y="1916722"/>
            <a:ext cx="8796825" cy="3792643"/>
          </a:xfrm>
        </p:spPr>
        <p:txBody>
          <a:bodyPr>
            <a:normAutofit/>
          </a:bodyPr>
          <a:lstStyle/>
          <a:p>
            <a:pPr algn="ctr"/>
            <a:r>
              <a:rPr lang="hu-HU" sz="4800" i="0" dirty="0">
                <a:solidFill>
                  <a:srgbClr val="212529"/>
                </a:solidFill>
                <a:effectLst/>
                <a:latin typeface="Raleway" pitchFamily="2" charset="-18"/>
              </a:rPr>
              <a:t>A 2023.12.19-én hozott </a:t>
            </a:r>
            <a:r>
              <a:rPr lang="hu-HU" sz="4800" b="1" i="0" dirty="0">
                <a:solidFill>
                  <a:srgbClr val="212529"/>
                </a:solidFill>
                <a:effectLst/>
                <a:latin typeface="Raleway" pitchFamily="2" charset="-18"/>
              </a:rPr>
              <a:t>676-677. sz. kormányrendeletek </a:t>
            </a:r>
            <a:r>
              <a:rPr lang="hu-HU" sz="4800" i="0" dirty="0">
                <a:solidFill>
                  <a:srgbClr val="212529"/>
                </a:solidFill>
                <a:effectLst/>
                <a:latin typeface="Raleway" pitchFamily="2" charset="-18"/>
              </a:rPr>
              <a:t>ismertetése (távleolvasási költségelosztók kötelező beépítése)</a:t>
            </a:r>
            <a:endParaRPr lang="hu-HU" sz="4800" dirty="0"/>
          </a:p>
        </p:txBody>
      </p:sp>
    </p:spTree>
    <p:extLst>
      <p:ext uri="{BB962C8B-B14F-4D97-AF65-F5344CB8AC3E}">
        <p14:creationId xmlns:p14="http://schemas.microsoft.com/office/powerpoint/2010/main" val="195004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5B4027-A43C-7CC0-ABB2-2AED72232EC4}"/>
              </a:ext>
            </a:extLst>
          </p:cNvPr>
          <p:cNvSpPr>
            <a:spLocks noGrp="1"/>
          </p:cNvSpPr>
          <p:nvPr>
            <p:ph type="title"/>
          </p:nvPr>
        </p:nvSpPr>
        <p:spPr/>
        <p:txBody>
          <a:bodyPr>
            <a:normAutofit fontScale="90000"/>
          </a:bodyPr>
          <a:lstStyle/>
          <a:p>
            <a:r>
              <a:rPr lang="hu-HU" dirty="0"/>
              <a:t>676/2023. (XII. 29.) Korm. rendelet a központi fűtésről és melegvíz-szolgáltatásról </a:t>
            </a:r>
          </a:p>
        </p:txBody>
      </p:sp>
      <p:sp>
        <p:nvSpPr>
          <p:cNvPr id="3" name="Tartalom helye 2">
            <a:extLst>
              <a:ext uri="{FF2B5EF4-FFF2-40B4-BE49-F238E27FC236}">
                <a16:creationId xmlns:a16="http://schemas.microsoft.com/office/drawing/2014/main" id="{84F5FEA9-5CBF-0B08-7C95-E9A8B04FB1AC}"/>
              </a:ext>
            </a:extLst>
          </p:cNvPr>
          <p:cNvSpPr>
            <a:spLocks noGrp="1"/>
          </p:cNvSpPr>
          <p:nvPr>
            <p:ph idx="1"/>
          </p:nvPr>
        </p:nvSpPr>
        <p:spPr/>
        <p:txBody>
          <a:bodyPr>
            <a:noAutofit/>
          </a:bodyPr>
          <a:lstStyle/>
          <a:p>
            <a:r>
              <a:rPr lang="hu-HU" sz="2400" b="1" dirty="0"/>
              <a:t>1. § E rendelet hatálya kiterjed: </a:t>
            </a:r>
          </a:p>
          <a:p>
            <a:r>
              <a:rPr lang="hu-HU" sz="2400" dirty="0"/>
              <a:t>a) a legalább két lakással vagy nem lakás céljára szolgáló helyiséggel rendelkező épület alkotórészét képező minden olyan központi hőellátó rendszerre, amelyből az épületnek vagy azzal együtt más épületnek a hőellátása távhővezeték nélkül történik; </a:t>
            </a:r>
          </a:p>
          <a:p>
            <a:r>
              <a:rPr lang="hu-HU" sz="2400" dirty="0"/>
              <a:t>b) az a) pont szerinti központi hőellátó rendszer üzembentartójára és fogyasztójára.</a:t>
            </a:r>
          </a:p>
        </p:txBody>
      </p:sp>
    </p:spTree>
    <p:extLst>
      <p:ext uri="{BB962C8B-B14F-4D97-AF65-F5344CB8AC3E}">
        <p14:creationId xmlns:p14="http://schemas.microsoft.com/office/powerpoint/2010/main" val="416927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D4287974-CBF1-C8B6-27C4-624164B6067E}"/>
              </a:ext>
            </a:extLst>
          </p:cNvPr>
          <p:cNvSpPr>
            <a:spLocks noGrp="1"/>
          </p:cNvSpPr>
          <p:nvPr>
            <p:ph idx="1"/>
          </p:nvPr>
        </p:nvSpPr>
        <p:spPr>
          <a:xfrm>
            <a:off x="2589212" y="2133599"/>
            <a:ext cx="8915400" cy="3972771"/>
          </a:xfrm>
        </p:spPr>
        <p:txBody>
          <a:bodyPr>
            <a:normAutofit lnSpcReduction="10000"/>
          </a:bodyPr>
          <a:lstStyle/>
          <a:p>
            <a:r>
              <a:rPr lang="hu-HU" sz="2400" dirty="0"/>
              <a:t>A </a:t>
            </a:r>
            <a:r>
              <a:rPr lang="hu-HU" sz="2400" dirty="0" err="1"/>
              <a:t>Tszt</a:t>
            </a:r>
            <a:r>
              <a:rPr lang="hu-HU" sz="2400" dirty="0"/>
              <a:t>. Vhr. 17/C. § (1a) bekezdése helyébe a következő rendelkezés lép, és a § a következő (1b)–(1e) bekezdéssel egészül ki: „(1a) </a:t>
            </a:r>
            <a:r>
              <a:rPr lang="hu-HU" sz="2400" b="1" dirty="0">
                <a:solidFill>
                  <a:srgbClr val="FF0000"/>
                </a:solidFill>
              </a:rPr>
              <a:t>A  felhasználó köteles gondoskodni</a:t>
            </a:r>
            <a:r>
              <a:rPr lang="hu-HU" sz="2400" dirty="0"/>
              <a:t> a  közös használatú épületrészek kivételével </a:t>
            </a:r>
            <a:r>
              <a:rPr lang="hu-HU" sz="2400" b="1" dirty="0"/>
              <a:t>az  épületrészekben az elfogyasztott fűtési célú távhő elszámolása érdekében hiteles fűtési hőfogyasztás-mérő, valamint – ha használati meleg víz biztosítására is sor kerül – a használati meleg víz elszámolása érdekében hiteles fűtési hőfogyasztás-mérő és használati meleg víz vízmennyiség-mérő felszereléséről.</a:t>
            </a:r>
          </a:p>
        </p:txBody>
      </p:sp>
      <p:sp>
        <p:nvSpPr>
          <p:cNvPr id="4" name="Rectangle 1">
            <a:extLst>
              <a:ext uri="{FF2B5EF4-FFF2-40B4-BE49-F238E27FC236}">
                <a16:creationId xmlns:a16="http://schemas.microsoft.com/office/drawing/2014/main" id="{5B803E1E-E4A3-3DAF-840E-FFB9BFC1FEC1}"/>
              </a:ext>
            </a:extLst>
          </p:cNvPr>
          <p:cNvSpPr>
            <a:spLocks noGrp="1" noChangeArrowheads="1"/>
          </p:cNvSpPr>
          <p:nvPr>
            <p:ph type="title"/>
          </p:nvPr>
        </p:nvSpPr>
        <p:spPr bwMode="auto">
          <a:xfrm>
            <a:off x="2125684" y="720851"/>
            <a:ext cx="9630887"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u-HU" altLang="hu-HU" sz="2000" i="0" u="none" strike="noStrike" cap="none" normalizeH="0" baseline="0" dirty="0">
                <a:ln>
                  <a:noFill/>
                </a:ln>
                <a:solidFill>
                  <a:schemeClr val="tx1"/>
                </a:solidFill>
                <a:effectLst/>
                <a:latin typeface="Arial" panose="020B0604020202020204" pitchFamily="34" charset="0"/>
              </a:rPr>
              <a:t>677/2023. (XII. 29.) Korm. rendelet</a:t>
            </a:r>
          </a:p>
          <a:p>
            <a:pPr marL="0" marR="0" lvl="0" indent="0" algn="ctr" defTabSz="914400" rtl="0" eaLnBrk="0" fontAlgn="base" latinLnBrk="0" hangingPunct="0">
              <a:lnSpc>
                <a:spcPct val="100000"/>
              </a:lnSpc>
              <a:spcBef>
                <a:spcPct val="0"/>
              </a:spcBef>
              <a:spcAft>
                <a:spcPct val="0"/>
              </a:spcAft>
              <a:buClrTx/>
              <a:buSzTx/>
              <a:buFontTx/>
              <a:buNone/>
              <a:tabLst/>
            </a:pPr>
            <a:r>
              <a:rPr kumimoji="0" lang="hu-HU" altLang="hu-HU" sz="2000" i="0" u="none" strike="noStrike" cap="none" normalizeH="0" baseline="0" dirty="0">
                <a:ln>
                  <a:noFill/>
                </a:ln>
                <a:solidFill>
                  <a:schemeClr val="tx1"/>
                </a:solidFill>
                <a:effectLst/>
                <a:latin typeface="Arial" panose="020B0604020202020204" pitchFamily="34" charset="0"/>
              </a:rPr>
              <a:t>a távhőszolgáltatásról szóló </a:t>
            </a:r>
            <a:r>
              <a:rPr kumimoji="0" lang="hu-HU" altLang="hu-HU" sz="2000" i="0" u="none" strike="noStrike" cap="none" normalizeH="0" baseline="0" dirty="0">
                <a:ln>
                  <a:noFill/>
                </a:ln>
                <a:solidFill>
                  <a:schemeClr val="tx1"/>
                </a:solidFill>
                <a:effectLst/>
                <a:latin typeface="Arial" panose="020B0604020202020204" pitchFamily="34" charset="0"/>
                <a:hlinkClick r:id="rId2"/>
              </a:rPr>
              <a:t>2005. évi XVIII. törvény</a:t>
            </a:r>
            <a:r>
              <a:rPr kumimoji="0" lang="hu-HU" altLang="hu-HU" sz="2000" i="0" u="none" strike="noStrike" cap="none" normalizeH="0" baseline="0" dirty="0">
                <a:ln>
                  <a:noFill/>
                </a:ln>
                <a:solidFill>
                  <a:schemeClr val="tx1"/>
                </a:solidFill>
                <a:effectLst/>
                <a:latin typeface="Arial" panose="020B0604020202020204" pitchFamily="34" charset="0"/>
              </a:rPr>
              <a:t> </a:t>
            </a:r>
            <a:br>
              <a:rPr kumimoji="0" lang="hu-HU" altLang="hu-HU" sz="2000" i="0" u="none" strike="noStrike" cap="none" normalizeH="0" baseline="0" dirty="0">
                <a:ln>
                  <a:noFill/>
                </a:ln>
                <a:solidFill>
                  <a:schemeClr val="tx1"/>
                </a:solidFill>
                <a:effectLst/>
                <a:latin typeface="Arial" panose="020B0604020202020204" pitchFamily="34" charset="0"/>
              </a:rPr>
            </a:br>
            <a:r>
              <a:rPr kumimoji="0" lang="hu-HU" altLang="hu-HU" sz="2000" i="0" u="none" strike="noStrike" cap="none" normalizeH="0" baseline="0" dirty="0">
                <a:ln>
                  <a:noFill/>
                </a:ln>
                <a:solidFill>
                  <a:schemeClr val="tx1"/>
                </a:solidFill>
                <a:effectLst/>
                <a:latin typeface="Arial" panose="020B0604020202020204" pitchFamily="34" charset="0"/>
              </a:rPr>
              <a:t>végrehajtásáról szóló </a:t>
            </a:r>
            <a:r>
              <a:rPr kumimoji="0" lang="hu-HU" altLang="hu-HU" sz="2000" i="0" u="none" strike="noStrike" cap="none" normalizeH="0" baseline="0" dirty="0">
                <a:ln>
                  <a:noFill/>
                </a:ln>
                <a:solidFill>
                  <a:schemeClr val="tx1"/>
                </a:solidFill>
                <a:effectLst/>
                <a:latin typeface="Arial" panose="020B0604020202020204" pitchFamily="34" charset="0"/>
                <a:hlinkClick r:id="rId3"/>
              </a:rPr>
              <a:t>157/2005. (VIII. 15.) Korm. rendelet</a:t>
            </a:r>
            <a:r>
              <a:rPr kumimoji="0" lang="hu-HU" altLang="hu-HU" sz="2000" i="0" u="none" strike="noStrike" cap="none" normalizeH="0" baseline="0" dirty="0">
                <a:ln>
                  <a:noFill/>
                </a:ln>
                <a:solidFill>
                  <a:schemeClr val="tx1"/>
                </a:solidFill>
                <a:effectLst/>
                <a:latin typeface="Arial" panose="020B0604020202020204" pitchFamily="34" charset="0"/>
              </a:rPr>
              <a:t> módosításáról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46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43869CA-3D26-1D84-E379-74BA21E70E8B}"/>
              </a:ext>
            </a:extLst>
          </p:cNvPr>
          <p:cNvSpPr>
            <a:spLocks noGrp="1"/>
          </p:cNvSpPr>
          <p:nvPr>
            <p:ph type="title"/>
          </p:nvPr>
        </p:nvSpPr>
        <p:spPr>
          <a:xfrm>
            <a:off x="2592925" y="137221"/>
            <a:ext cx="8911687" cy="872182"/>
          </a:xfrm>
        </p:spPr>
        <p:txBody>
          <a:bodyPr>
            <a:normAutofit/>
          </a:bodyPr>
          <a:lstStyle/>
          <a:p>
            <a:pPr algn="ctr"/>
            <a:r>
              <a:rPr lang="hu-HU" sz="2400" dirty="0"/>
              <a:t>157/2005. (VIII. 15.) Korm. rendelet a távhőszolgáltatásról szóló 2005. évi XVIII. törvény végrehajtásáról</a:t>
            </a:r>
          </a:p>
        </p:txBody>
      </p:sp>
      <p:sp>
        <p:nvSpPr>
          <p:cNvPr id="3" name="Tartalom helye 2">
            <a:extLst>
              <a:ext uri="{FF2B5EF4-FFF2-40B4-BE49-F238E27FC236}">
                <a16:creationId xmlns:a16="http://schemas.microsoft.com/office/drawing/2014/main" id="{4C8F7838-7EAC-F16E-F157-1CF0611A6AFB}"/>
              </a:ext>
            </a:extLst>
          </p:cNvPr>
          <p:cNvSpPr>
            <a:spLocks noGrp="1"/>
          </p:cNvSpPr>
          <p:nvPr>
            <p:ph idx="1"/>
          </p:nvPr>
        </p:nvSpPr>
        <p:spPr>
          <a:xfrm>
            <a:off x="2592925" y="1326433"/>
            <a:ext cx="8915400" cy="5204996"/>
          </a:xfrm>
        </p:spPr>
        <p:txBody>
          <a:bodyPr>
            <a:normAutofit/>
          </a:bodyPr>
          <a:lstStyle/>
          <a:p>
            <a:r>
              <a:rPr lang="hu-HU" dirty="0"/>
              <a:t>5. § (1) A </a:t>
            </a:r>
            <a:r>
              <a:rPr lang="hu-HU" dirty="0" err="1"/>
              <a:t>Tszt</a:t>
            </a:r>
            <a:r>
              <a:rPr lang="hu-HU" dirty="0"/>
              <a:t>. Vhr. 17/E. §-a </a:t>
            </a:r>
            <a:r>
              <a:rPr lang="hu-HU" dirty="0" err="1"/>
              <a:t>a</a:t>
            </a:r>
            <a:r>
              <a:rPr lang="hu-HU" dirty="0"/>
              <a:t> következő (3a) bekezdéssel egészül ki: </a:t>
            </a:r>
          </a:p>
          <a:p>
            <a:r>
              <a:rPr lang="hu-HU" dirty="0"/>
              <a:t>„(3a) Abban az  esetben, ha annak ellenére, hogy </a:t>
            </a:r>
            <a:r>
              <a:rPr lang="hu-HU" b="1" dirty="0">
                <a:solidFill>
                  <a:srgbClr val="FF0000"/>
                </a:solidFill>
              </a:rPr>
              <a:t>a  fűtési költségmegosztók alkalmazása a  8.  melléklet szerint elvégzett vizsgálat eredményeként költséghatékony megoldásnak minősül</a:t>
            </a:r>
            <a:r>
              <a:rPr lang="hu-HU" dirty="0"/>
              <a:t>, valamely felhasználási hely tulajdonosi közössége nem a </a:t>
            </a:r>
            <a:r>
              <a:rPr lang="hu-HU" dirty="0" err="1"/>
              <a:t>Tszt</a:t>
            </a:r>
            <a:r>
              <a:rPr lang="hu-HU" dirty="0"/>
              <a:t>. 43.  § (5b)  bekezdése szerint jár el (</a:t>
            </a:r>
            <a:r>
              <a:rPr lang="hu-HU" b="1" dirty="0"/>
              <a:t>A távhőszolgáltatással ellátott lakóépületek és vegyes célra használt épületek esetén – a közös használatban lévő épületrészek kivételével – kötelező a fűtési költségmegosztó felszerelése az egyes hőleadó készülékekre, ha az műszakilag megvalósítható és a lehetséges energiamegtakarítással való arányosság tekintetében költséghatékony)</a:t>
            </a:r>
            <a:r>
              <a:rPr lang="hu-HU" dirty="0"/>
              <a:t>, akkor mindaddig, amíg a </a:t>
            </a:r>
            <a:r>
              <a:rPr lang="hu-HU" dirty="0" err="1"/>
              <a:t>Tszt</a:t>
            </a:r>
            <a:r>
              <a:rPr lang="hu-HU" dirty="0"/>
              <a:t>. 43.  § (5b)  bekezdésében foglaltak nem teljesülnek, az  érintett felhasználási hely esetén az  épületrészekre kiszámlázandó fűtési hőmennyiséget </a:t>
            </a:r>
            <a:r>
              <a:rPr lang="hu-HU" b="1" dirty="0">
                <a:solidFill>
                  <a:srgbClr val="FF0000"/>
                </a:solidFill>
              </a:rPr>
              <a:t>a  felhasználási hely fajlagos fűtési hőfelhasználása 2,5-szeresének és az  épületrészek fűtött légtérfogatának a szorzataként kell meghatározni</a:t>
            </a:r>
            <a:r>
              <a:rPr lang="hu-HU" dirty="0">
                <a:solidFill>
                  <a:srgbClr val="FF0000"/>
                </a:solidFill>
              </a:rPr>
              <a:t>.”</a:t>
            </a:r>
          </a:p>
        </p:txBody>
      </p:sp>
    </p:spTree>
    <p:extLst>
      <p:ext uri="{BB962C8B-B14F-4D97-AF65-F5344CB8AC3E}">
        <p14:creationId xmlns:p14="http://schemas.microsoft.com/office/powerpoint/2010/main" val="79553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18FE837-9BC9-D2CF-738E-499B13BD8725}"/>
              </a:ext>
            </a:extLst>
          </p:cNvPr>
          <p:cNvSpPr>
            <a:spLocks noGrp="1"/>
          </p:cNvSpPr>
          <p:nvPr>
            <p:ph type="title"/>
          </p:nvPr>
        </p:nvSpPr>
        <p:spPr/>
        <p:txBody>
          <a:bodyPr/>
          <a:lstStyle/>
          <a:p>
            <a:r>
              <a:rPr lang="hu-HU" dirty="0"/>
              <a:t>Épület fajlagos fűtési hőfelhasználása: </a:t>
            </a:r>
          </a:p>
        </p:txBody>
      </p:sp>
      <p:sp>
        <p:nvSpPr>
          <p:cNvPr id="3" name="Tartalom helye 2">
            <a:extLst>
              <a:ext uri="{FF2B5EF4-FFF2-40B4-BE49-F238E27FC236}">
                <a16:creationId xmlns:a16="http://schemas.microsoft.com/office/drawing/2014/main" id="{27A0CAF2-D320-CF05-D315-CF9D67B8A799}"/>
              </a:ext>
            </a:extLst>
          </p:cNvPr>
          <p:cNvSpPr>
            <a:spLocks noGrp="1"/>
          </p:cNvSpPr>
          <p:nvPr>
            <p:ph idx="1"/>
          </p:nvPr>
        </p:nvSpPr>
        <p:spPr/>
        <p:txBody>
          <a:bodyPr>
            <a:normAutofit/>
          </a:bodyPr>
          <a:lstStyle/>
          <a:p>
            <a:r>
              <a:rPr lang="hu-HU" sz="2800" dirty="0"/>
              <a:t>az  épületben egy elszámolási időszakban igénybe vett összes fűtési hőmennyiségnek és az épületrészek fűtött légtérfogatának hányadosa (GJ/légköbméter);</a:t>
            </a:r>
          </a:p>
        </p:txBody>
      </p:sp>
    </p:spTree>
    <p:extLst>
      <p:ext uri="{BB962C8B-B14F-4D97-AF65-F5344CB8AC3E}">
        <p14:creationId xmlns:p14="http://schemas.microsoft.com/office/powerpoint/2010/main" val="137863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62CBA9F-E646-752F-5954-5651B7B1CC2C}"/>
              </a:ext>
            </a:extLst>
          </p:cNvPr>
          <p:cNvSpPr>
            <a:spLocks noGrp="1"/>
          </p:cNvSpPr>
          <p:nvPr>
            <p:ph type="title"/>
          </p:nvPr>
        </p:nvSpPr>
        <p:spPr/>
        <p:txBody>
          <a:bodyPr>
            <a:normAutofit fontScale="90000"/>
          </a:bodyPr>
          <a:lstStyle/>
          <a:p>
            <a:r>
              <a:rPr lang="hu-HU" dirty="0"/>
              <a:t>Mikor „műszakilag nem megvalósítható” a költségosztók szerelése?</a:t>
            </a:r>
          </a:p>
        </p:txBody>
      </p:sp>
      <p:sp>
        <p:nvSpPr>
          <p:cNvPr id="3" name="Tartalom helye 2">
            <a:extLst>
              <a:ext uri="{FF2B5EF4-FFF2-40B4-BE49-F238E27FC236}">
                <a16:creationId xmlns:a16="http://schemas.microsoft.com/office/drawing/2014/main" id="{79C13B38-744D-F947-FCA5-6DD19050E830}"/>
              </a:ext>
            </a:extLst>
          </p:cNvPr>
          <p:cNvSpPr>
            <a:spLocks noGrp="1"/>
          </p:cNvSpPr>
          <p:nvPr>
            <p:ph idx="1"/>
          </p:nvPr>
        </p:nvSpPr>
        <p:spPr>
          <a:xfrm>
            <a:off x="2589212" y="2133599"/>
            <a:ext cx="8915400" cy="4290951"/>
          </a:xfrm>
        </p:spPr>
        <p:txBody>
          <a:bodyPr>
            <a:normAutofit/>
          </a:bodyPr>
          <a:lstStyle/>
          <a:p>
            <a:r>
              <a:rPr lang="hu-HU" sz="2400" dirty="0"/>
              <a:t>Az épületrészenkénti hiteles mérés utólagos kialakítása akkor tekinthető </a:t>
            </a:r>
            <a:r>
              <a:rPr lang="hu-HU" sz="2400" b="1" dirty="0">
                <a:solidFill>
                  <a:srgbClr val="FF0000"/>
                </a:solidFill>
              </a:rPr>
              <a:t>műszakilag nem megvalósíthatónak</a:t>
            </a:r>
            <a:r>
              <a:rPr lang="hu-HU" sz="2400" dirty="0"/>
              <a:t>, </a:t>
            </a:r>
            <a:r>
              <a:rPr lang="hu-HU" sz="2400" b="1" dirty="0"/>
              <a:t>ha ehhez a felhasználási hely meglévő hőellátó rendszerének olyan átalakítása szükséges, amely csökkenti az egyes épületrészek megközelítésére, elhagyására rendelkezésre álló teret, épületstatikai szempontból nem megengedett, vagy az épületrészekben kialakított lakótér olyan mértékű megváltoztatásával jár, amely jelentősen hátrányosan befolyásolja a lakótér rendeltetésszerű használatát.</a:t>
            </a:r>
          </a:p>
        </p:txBody>
      </p:sp>
    </p:spTree>
    <p:extLst>
      <p:ext uri="{BB962C8B-B14F-4D97-AF65-F5344CB8AC3E}">
        <p14:creationId xmlns:p14="http://schemas.microsoft.com/office/powerpoint/2010/main" val="80007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0CB6087-20D8-61EA-F5E7-319969772356}"/>
              </a:ext>
            </a:extLst>
          </p:cNvPr>
          <p:cNvSpPr>
            <a:spLocks noGrp="1"/>
          </p:cNvSpPr>
          <p:nvPr>
            <p:ph type="title"/>
          </p:nvPr>
        </p:nvSpPr>
        <p:spPr/>
        <p:txBody>
          <a:bodyPr/>
          <a:lstStyle/>
          <a:p>
            <a:r>
              <a:rPr lang="hu-HU" dirty="0"/>
              <a:t>Mikor „nem költséghatékony” a költségmegosztók szerelése?</a:t>
            </a:r>
          </a:p>
        </p:txBody>
      </p:sp>
      <p:sp>
        <p:nvSpPr>
          <p:cNvPr id="3" name="Tartalom helye 2">
            <a:extLst>
              <a:ext uri="{FF2B5EF4-FFF2-40B4-BE49-F238E27FC236}">
                <a16:creationId xmlns:a16="http://schemas.microsoft.com/office/drawing/2014/main" id="{E9223480-D54E-D143-4AD8-980C2C79EC26}"/>
              </a:ext>
            </a:extLst>
          </p:cNvPr>
          <p:cNvSpPr>
            <a:spLocks noGrp="1"/>
          </p:cNvSpPr>
          <p:nvPr>
            <p:ph idx="1"/>
          </p:nvPr>
        </p:nvSpPr>
        <p:spPr>
          <a:xfrm>
            <a:off x="2589212" y="2133600"/>
            <a:ext cx="8915400" cy="4100290"/>
          </a:xfrm>
        </p:spPr>
        <p:txBody>
          <a:bodyPr>
            <a:noAutofit/>
          </a:bodyPr>
          <a:lstStyle/>
          <a:p>
            <a:r>
              <a:rPr lang="hu-HU" sz="2000" b="1" dirty="0"/>
              <a:t>A felhasználó a fűtési célú távhőfelhasználás épületrészenkénti hiteles mérés utólagos kialakításának költséghatékonyságát a 8. melléklet szerint elvégzett költséghatékonysági vizsgálat alapján állapítja meg. </a:t>
            </a:r>
            <a:r>
              <a:rPr lang="hu-HU" sz="2000" b="1" dirty="0">
                <a:solidFill>
                  <a:srgbClr val="FF0000"/>
                </a:solidFill>
              </a:rPr>
              <a:t>Meglévő fűtési költségmegosztó hiteles fűtési hőmennyiségmérőre történő cseréje nem tekinthető költséghatékonynak, ha a számítás során a kivitelezés, plusz fenntartás költsége meghaladja a megtakarítást.</a:t>
            </a:r>
          </a:p>
          <a:p>
            <a:r>
              <a:rPr lang="hu-HU" sz="2000" dirty="0"/>
              <a:t>Műszakilag megvalósítható és költséghatékony beruházás esetén a felhasználó </a:t>
            </a:r>
            <a:r>
              <a:rPr lang="hu-HU" sz="2000" b="1" dirty="0">
                <a:solidFill>
                  <a:srgbClr val="FF0000"/>
                </a:solidFill>
              </a:rPr>
              <a:t>a költséghatékonysági vizsgálat elvégzése utáni egy éven belül gondoskodik </a:t>
            </a:r>
            <a:r>
              <a:rPr lang="hu-HU" sz="2000" dirty="0"/>
              <a:t>a közös használatú épületrészek kivételével a fűtési célú távhőfelhasználás épületrészenkénti hiteles mérésének kialakításáról és alkalmazásáról</a:t>
            </a:r>
            <a:r>
              <a:rPr lang="hu-HU" sz="2000" b="1" dirty="0"/>
              <a:t>.</a:t>
            </a:r>
          </a:p>
        </p:txBody>
      </p:sp>
    </p:spTree>
    <p:extLst>
      <p:ext uri="{BB962C8B-B14F-4D97-AF65-F5344CB8AC3E}">
        <p14:creationId xmlns:p14="http://schemas.microsoft.com/office/powerpoint/2010/main" val="550059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B4869D-F604-7FE4-164B-16D488B84556}"/>
              </a:ext>
            </a:extLst>
          </p:cNvPr>
          <p:cNvSpPr>
            <a:spLocks noGrp="1"/>
          </p:cNvSpPr>
          <p:nvPr>
            <p:ph type="title"/>
          </p:nvPr>
        </p:nvSpPr>
        <p:spPr/>
        <p:txBody>
          <a:bodyPr/>
          <a:lstStyle/>
          <a:p>
            <a:r>
              <a:rPr lang="hu-HU" dirty="0"/>
              <a:t>Megtakarítási arány: </a:t>
            </a:r>
          </a:p>
        </p:txBody>
      </p:sp>
      <p:sp>
        <p:nvSpPr>
          <p:cNvPr id="3" name="Tartalom helye 2">
            <a:extLst>
              <a:ext uri="{FF2B5EF4-FFF2-40B4-BE49-F238E27FC236}">
                <a16:creationId xmlns:a16="http://schemas.microsoft.com/office/drawing/2014/main" id="{94C2D4FB-0B44-0FD3-A02B-D8A35DF4E2FE}"/>
              </a:ext>
            </a:extLst>
          </p:cNvPr>
          <p:cNvSpPr>
            <a:spLocks noGrp="1"/>
          </p:cNvSpPr>
          <p:nvPr>
            <p:ph idx="1"/>
          </p:nvPr>
        </p:nvSpPr>
        <p:spPr/>
        <p:txBody>
          <a:bodyPr>
            <a:normAutofit/>
          </a:bodyPr>
          <a:lstStyle/>
          <a:p>
            <a:r>
              <a:rPr lang="hu-HU" sz="2400" dirty="0"/>
              <a:t>A  maximálisan elérhető fűtési célú hőmennyiség-megtakarítás szorzótényezője </a:t>
            </a:r>
            <a:r>
              <a:rPr lang="hu-HU" sz="2400" b="1" dirty="0"/>
              <a:t>értékét, a fűtési költségmegosztók alkalmazása esetén, önkormányzati rendelet határozza meg.</a:t>
            </a:r>
            <a:r>
              <a:rPr lang="hu-HU" sz="2400" dirty="0"/>
              <a:t> A megtakarítási arány 0 és 1 közötti két tizedesjegyben kifejezett értéket vehet</a:t>
            </a:r>
          </a:p>
          <a:p>
            <a:r>
              <a:rPr lang="hu-HU" sz="2400" b="1" dirty="0">
                <a:solidFill>
                  <a:srgbClr val="FF0000"/>
                </a:solidFill>
              </a:rPr>
              <a:t>A  tulajdonosi közösség képviselője vagy a  megbízott nyilatkozik a  Távhőszolgáltató felé a rendeletben foglalt rendelkezések megfelelő alkalmazásáról.</a:t>
            </a:r>
          </a:p>
        </p:txBody>
      </p:sp>
    </p:spTree>
    <p:extLst>
      <p:ext uri="{BB962C8B-B14F-4D97-AF65-F5344CB8AC3E}">
        <p14:creationId xmlns:p14="http://schemas.microsoft.com/office/powerpoint/2010/main" val="1185235948"/>
      </p:ext>
    </p:extLst>
  </p:cSld>
  <p:clrMapOvr>
    <a:masterClrMapping/>
  </p:clrMapOvr>
</p:sld>
</file>

<file path=ppt/theme/theme1.xml><?xml version="1.0" encoding="utf-8"?>
<a:theme xmlns:a="http://schemas.openxmlformats.org/drawingml/2006/main" name="Szál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TotalTime>
  <Words>628</Words>
  <Application>Microsoft Office PowerPoint</Application>
  <PresentationFormat>Szélesvásznú</PresentationFormat>
  <Paragraphs>21</Paragraphs>
  <Slides>8</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8</vt:i4>
      </vt:variant>
    </vt:vector>
  </HeadingPairs>
  <TitlesOfParts>
    <vt:vector size="13" baseType="lpstr">
      <vt:lpstr>Arial</vt:lpstr>
      <vt:lpstr>Century Gothic</vt:lpstr>
      <vt:lpstr>Raleway</vt:lpstr>
      <vt:lpstr>Wingdings 3</vt:lpstr>
      <vt:lpstr>Szálak</vt:lpstr>
      <vt:lpstr>A 2023.12.19-én hozott 676-677. sz. kormányrendeletek ismertetése (távleolvasási költségelosztók kötelező beépítése)</vt:lpstr>
      <vt:lpstr>676/2023. (XII. 29.) Korm. rendelet a központi fűtésről és melegvíz-szolgáltatásról </vt:lpstr>
      <vt:lpstr>677/2023. (XII. 29.) Korm. rendelet a távhőszolgáltatásról szóló 2005. évi XVIII. törvény  végrehajtásáról szóló 157/2005. (VIII. 15.) Korm. rendelet módosításáról </vt:lpstr>
      <vt:lpstr>157/2005. (VIII. 15.) Korm. rendelet a távhőszolgáltatásról szóló 2005. évi XVIII. törvény végrehajtásáról</vt:lpstr>
      <vt:lpstr>Épület fajlagos fűtési hőfelhasználása: </vt:lpstr>
      <vt:lpstr>Mikor „műszakilag nem megvalósítható” a költségosztók szerelése?</vt:lpstr>
      <vt:lpstr>Mikor „nem költséghatékony” a költségmegosztók szerelése?</vt:lpstr>
      <vt:lpstr>Megtakarítási arány: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2023.12.19-én hozott 676-677. sz. kormányrendeletek ismertetése (távleolvasási költségelosztók kötelező beépítése)</dc:title>
  <dc:creator>Quadratus Kft. Block 2000</dc:creator>
  <cp:lastModifiedBy>Quadratus Kft. Block 2000</cp:lastModifiedBy>
  <cp:revision>1</cp:revision>
  <dcterms:created xsi:type="dcterms:W3CDTF">2024-02-13T08:40:01Z</dcterms:created>
  <dcterms:modified xsi:type="dcterms:W3CDTF">2024-02-13T09:45:28Z</dcterms:modified>
</cp:coreProperties>
</file>